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62" r:id="rId3"/>
    <p:sldId id="263" r:id="rId4"/>
    <p:sldId id="264" r:id="rId5"/>
    <p:sldId id="265" r:id="rId6"/>
    <p:sldId id="28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3" r:id="rId22"/>
    <p:sldId id="282" r:id="rId23"/>
    <p:sldId id="280" r:id="rId24"/>
    <p:sldId id="281"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79062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6059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6B6110-70F4-4D39-9981-2977CB5D422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6073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113099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6B6110-70F4-4D39-9981-2977CB5D422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5014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2955768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584457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81069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42105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949CD8-D811-46EF-8384-625E6DA4E4DA}" type="datetimeFigureOut">
              <a:rPr lang="tr-TR" smtClean="0"/>
              <a:t>25.01.2022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31201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55902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949CD8-D811-46EF-8384-625E6DA4E4DA}" type="datetimeFigureOut">
              <a:rPr lang="tr-TR" smtClean="0"/>
              <a:t>25.01.2022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53732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7949CD8-D811-46EF-8384-625E6DA4E4DA}" type="datetimeFigureOut">
              <a:rPr lang="tr-TR" smtClean="0"/>
              <a:t>25.01.2022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30227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49CD8-D811-46EF-8384-625E6DA4E4DA}" type="datetimeFigureOut">
              <a:rPr lang="tr-TR" smtClean="0"/>
              <a:t>25.01.2022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255005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343724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949CD8-D811-46EF-8384-625E6DA4E4DA}" type="datetimeFigureOut">
              <a:rPr lang="tr-TR" smtClean="0"/>
              <a:t>25.01.2022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6B6110-70F4-4D39-9981-2977CB5D4221}" type="slidenum">
              <a:rPr lang="tr-TR" smtClean="0"/>
              <a:t>‹#›</a:t>
            </a:fld>
            <a:endParaRPr lang="tr-TR"/>
          </a:p>
        </p:txBody>
      </p:sp>
    </p:spTree>
    <p:extLst>
      <p:ext uri="{BB962C8B-B14F-4D97-AF65-F5344CB8AC3E}">
        <p14:creationId xmlns:p14="http://schemas.microsoft.com/office/powerpoint/2010/main" val="12935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949CD8-D811-46EF-8384-625E6DA4E4DA}" type="datetimeFigureOut">
              <a:rPr lang="tr-TR" smtClean="0"/>
              <a:t>25.01.2022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6B6110-70F4-4D39-9981-2977CB5D4221}" type="slidenum">
              <a:rPr lang="tr-TR" smtClean="0"/>
              <a:t>‹#›</a:t>
            </a:fld>
            <a:endParaRPr lang="tr-TR"/>
          </a:p>
        </p:txBody>
      </p:sp>
    </p:spTree>
    <p:extLst>
      <p:ext uri="{BB962C8B-B14F-4D97-AF65-F5344CB8AC3E}">
        <p14:creationId xmlns:p14="http://schemas.microsoft.com/office/powerpoint/2010/main" val="29782788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669112" y="1811045"/>
            <a:ext cx="8915399" cy="4092617"/>
          </a:xfrm>
        </p:spPr>
        <p:txBody>
          <a:bodyPr>
            <a:normAutofit/>
          </a:bodyPr>
          <a:lstStyle/>
          <a:p>
            <a:pPr algn="ctr"/>
            <a:r>
              <a:rPr lang="tr-TR" sz="6600" dirty="0"/>
              <a:t>KURUMLARIN </a:t>
            </a:r>
          </a:p>
          <a:p>
            <a:pPr algn="ctr"/>
            <a:r>
              <a:rPr lang="tr-TR" sz="6600" dirty="0"/>
              <a:t>2021 YILI </a:t>
            </a:r>
          </a:p>
          <a:p>
            <a:pPr algn="ctr"/>
            <a:r>
              <a:rPr lang="tr-TR" sz="6600" dirty="0"/>
              <a:t>FAALİYETLERİ</a:t>
            </a:r>
          </a:p>
          <a:p>
            <a:pPr algn="ctr"/>
            <a:r>
              <a:rPr lang="tr-TR" sz="2600" b="1" dirty="0"/>
              <a:t>(31.12.2021)</a:t>
            </a:r>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spTree>
    <p:extLst>
      <p:ext uri="{BB962C8B-B14F-4D97-AF65-F5344CB8AC3E}">
        <p14:creationId xmlns:p14="http://schemas.microsoft.com/office/powerpoint/2010/main" val="204151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a:xfrm>
            <a:off x="2620086" y="608450"/>
            <a:ext cx="8911687" cy="1280890"/>
          </a:xfrm>
        </p:spPr>
        <p:txBody>
          <a:bodyPr/>
          <a:lstStyle/>
          <a:p>
            <a:pPr algn="ctr"/>
            <a:r>
              <a:rPr lang="tr-TR" b="1" dirty="0"/>
              <a:t>T.C.</a:t>
            </a:r>
            <a:br>
              <a:rPr lang="tr-TR" b="1" dirty="0"/>
            </a:br>
            <a:r>
              <a:rPr lang="tr-TR" b="1" dirty="0"/>
              <a:t>GAZİEMİR KAYMAKAMLIĞI</a:t>
            </a:r>
            <a:endParaRPr lang="tr-TR" dirty="0"/>
          </a:p>
        </p:txBody>
      </p:sp>
      <p:graphicFrame>
        <p:nvGraphicFramePr>
          <p:cNvPr id="5" name="İçerik Yer Tutucusu 4">
            <a:extLst>
              <a:ext uri="{FF2B5EF4-FFF2-40B4-BE49-F238E27FC236}">
                <a16:creationId xmlns:a16="http://schemas.microsoft.com/office/drawing/2014/main" id="{CCD22454-A6E4-487C-9B2F-8DD93FBF0E58}"/>
              </a:ext>
            </a:extLst>
          </p:cNvPr>
          <p:cNvGraphicFramePr>
            <a:graphicFrameLocks noGrp="1"/>
          </p:cNvGraphicFramePr>
          <p:nvPr>
            <p:ph idx="1"/>
            <p:extLst>
              <p:ext uri="{D42A27DB-BD31-4B8C-83A1-F6EECF244321}">
                <p14:modId xmlns:p14="http://schemas.microsoft.com/office/powerpoint/2010/main" val="2712682814"/>
              </p:ext>
            </p:extLst>
          </p:nvPr>
        </p:nvGraphicFramePr>
        <p:xfrm>
          <a:off x="3338005" y="2788466"/>
          <a:ext cx="6227636" cy="1991765"/>
        </p:xfrm>
        <a:graphic>
          <a:graphicData uri="http://schemas.openxmlformats.org/drawingml/2006/table">
            <a:tbl>
              <a:tblPr firstRow="1" firstCol="1" bandRow="1">
                <a:tableStyleId>{5C22544A-7EE6-4342-B048-85BDC9FD1C3A}</a:tableStyleId>
              </a:tblPr>
              <a:tblGrid>
                <a:gridCol w="2893617">
                  <a:extLst>
                    <a:ext uri="{9D8B030D-6E8A-4147-A177-3AD203B41FA5}">
                      <a16:colId xmlns:a16="http://schemas.microsoft.com/office/drawing/2014/main" val="222974159"/>
                    </a:ext>
                  </a:extLst>
                </a:gridCol>
                <a:gridCol w="3334019">
                  <a:extLst>
                    <a:ext uri="{9D8B030D-6E8A-4147-A177-3AD203B41FA5}">
                      <a16:colId xmlns:a16="http://schemas.microsoft.com/office/drawing/2014/main" val="2133778883"/>
                    </a:ext>
                  </a:extLst>
                </a:gridCol>
              </a:tblGrid>
              <a:tr h="398353">
                <a:tc>
                  <a:txBody>
                    <a:bodyPr/>
                    <a:lstStyle/>
                    <a:p>
                      <a:pPr>
                        <a:spcAft>
                          <a:spcPts val="0"/>
                        </a:spcAft>
                      </a:pPr>
                      <a:r>
                        <a:rPr lang="tr-TR" sz="1100" dirty="0">
                          <a:effectLst/>
                        </a:rPr>
                        <a:t>Kanser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1169 kişi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7953958"/>
                  </a:ext>
                </a:extLst>
              </a:tr>
              <a:tr h="398353">
                <a:tc>
                  <a:txBody>
                    <a:bodyPr/>
                    <a:lstStyle/>
                    <a:p>
                      <a:pPr>
                        <a:spcAft>
                          <a:spcPts val="0"/>
                        </a:spcAft>
                      </a:pPr>
                      <a:r>
                        <a:rPr lang="tr-TR" sz="1100">
                          <a:effectLst/>
                        </a:rPr>
                        <a:t>Anne Sütü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105450"/>
                  </a:ext>
                </a:extLst>
              </a:tr>
              <a:tr h="398353">
                <a:tc>
                  <a:txBody>
                    <a:bodyPr/>
                    <a:lstStyle/>
                    <a:p>
                      <a:pPr>
                        <a:spcAft>
                          <a:spcPts val="0"/>
                        </a:spcAft>
                      </a:pPr>
                      <a:r>
                        <a:rPr lang="tr-TR" sz="1100">
                          <a:effectLst/>
                        </a:rPr>
                        <a:t>Sağlıklı Beslenme ve Fiziksel Aktivite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3222002"/>
                  </a:ext>
                </a:extLst>
              </a:tr>
              <a:tr h="398353">
                <a:tc>
                  <a:txBody>
                    <a:bodyPr/>
                    <a:lstStyle/>
                    <a:p>
                      <a:pPr>
                        <a:spcAft>
                          <a:spcPts val="0"/>
                        </a:spcAft>
                      </a:pPr>
                      <a:r>
                        <a:rPr lang="tr-TR" sz="1100">
                          <a:effectLst/>
                        </a:rPr>
                        <a:t>Gebe Üreme sağılığı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179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568086"/>
                  </a:ext>
                </a:extLst>
              </a:tr>
              <a:tr h="398353">
                <a:tc>
                  <a:txBody>
                    <a:bodyPr/>
                    <a:lstStyle/>
                    <a:p>
                      <a:pPr>
                        <a:spcAft>
                          <a:spcPts val="0"/>
                        </a:spcAft>
                      </a:pPr>
                      <a:r>
                        <a:rPr lang="tr-TR" sz="1100">
                          <a:effectLst/>
                        </a:rPr>
                        <a:t>Evlilik Öncesi danışmanlık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dirty="0">
                          <a:effectLst/>
                        </a:rPr>
                        <a:t>170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796967"/>
                  </a:ext>
                </a:extLst>
              </a:tr>
            </a:tbl>
          </a:graphicData>
        </a:graphic>
      </p:graphicFrame>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sp>
        <p:nvSpPr>
          <p:cNvPr id="6" name="Rectangle 1">
            <a:extLst>
              <a:ext uri="{FF2B5EF4-FFF2-40B4-BE49-F238E27FC236}">
                <a16:creationId xmlns:a16="http://schemas.microsoft.com/office/drawing/2014/main" id="{862F53ED-F589-4B4E-A33B-97250691F54C}"/>
              </a:ext>
            </a:extLst>
          </p:cNvPr>
          <p:cNvSpPr>
            <a:spLocks noChangeArrowheads="1"/>
          </p:cNvSpPr>
          <p:nvPr/>
        </p:nvSpPr>
        <p:spPr bwMode="auto">
          <a:xfrm>
            <a:off x="-2880559" y="-40704"/>
            <a:ext cx="1507255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HALK EĞİTİMLERİ:</a:t>
            </a:r>
            <a:endParaRPr kumimoji="0" lang="tr-TR" altLang="tr-T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7" name="Dikdörtgen 6">
            <a:extLst>
              <a:ext uri="{FF2B5EF4-FFF2-40B4-BE49-F238E27FC236}">
                <a16:creationId xmlns:a16="http://schemas.microsoft.com/office/drawing/2014/main" id="{0CC08958-541A-4BA1-85F2-92A8B364DC56}"/>
              </a:ext>
            </a:extLst>
          </p:cNvPr>
          <p:cNvSpPr/>
          <p:nvPr/>
        </p:nvSpPr>
        <p:spPr>
          <a:xfrm>
            <a:off x="5351180" y="2067384"/>
            <a:ext cx="1906099" cy="369332"/>
          </a:xfrm>
          <a:prstGeom prst="rect">
            <a:avLst/>
          </a:prstGeom>
        </p:spPr>
        <p:txBody>
          <a:bodyPr wrap="none">
            <a:spAutoFit/>
          </a:bodyPr>
          <a:lstStyle/>
          <a:p>
            <a:r>
              <a:rPr lang="tr-TR" b="1" dirty="0">
                <a:latin typeface="Calibri" panose="020F0502020204030204" pitchFamily="34" charset="0"/>
                <a:ea typeface="Calibri" panose="020F0502020204030204" pitchFamily="34" charset="0"/>
                <a:cs typeface="Times New Roman" panose="02020603050405020304" pitchFamily="18" charset="0"/>
              </a:rPr>
              <a:t>HALK EĞİTİMLERİ:</a:t>
            </a:r>
            <a:endParaRPr lang="tr-TR" dirty="0"/>
          </a:p>
        </p:txBody>
      </p:sp>
    </p:spTree>
    <p:extLst>
      <p:ext uri="{BB962C8B-B14F-4D97-AF65-F5344CB8AC3E}">
        <p14:creationId xmlns:p14="http://schemas.microsoft.com/office/powerpoint/2010/main" val="221821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a:xfrm>
            <a:off x="2589212" y="2133599"/>
            <a:ext cx="8915400" cy="4231689"/>
          </a:xfrm>
        </p:spPr>
        <p:txBody>
          <a:bodyPr/>
          <a:lstStyle/>
          <a:p>
            <a:r>
              <a:rPr lang="tr-TR" b="1" dirty="0"/>
              <a:t>BAĞIŞIKLAMA ÇALIŞMALARI</a:t>
            </a:r>
            <a:r>
              <a:rPr lang="tr-TR" dirty="0"/>
              <a:t>	</a:t>
            </a:r>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5ABF5685-C184-41B8-BEA3-BC01F663D679}"/>
              </a:ext>
            </a:extLst>
          </p:cNvPr>
          <p:cNvGraphicFramePr>
            <a:graphicFrameLocks noGrp="1"/>
          </p:cNvGraphicFramePr>
          <p:nvPr>
            <p:extLst>
              <p:ext uri="{D42A27DB-BD31-4B8C-83A1-F6EECF244321}">
                <p14:modId xmlns:p14="http://schemas.microsoft.com/office/powerpoint/2010/main" val="167742508"/>
              </p:ext>
            </p:extLst>
          </p:nvPr>
        </p:nvGraphicFramePr>
        <p:xfrm>
          <a:off x="2725446" y="2819398"/>
          <a:ext cx="7119890" cy="3155277"/>
        </p:xfrm>
        <a:graphic>
          <a:graphicData uri="http://schemas.openxmlformats.org/drawingml/2006/table">
            <a:tbl>
              <a:tblPr firstRow="1" firstCol="1" bandRow="1">
                <a:tableStyleId>{5C22544A-7EE6-4342-B048-85BDC9FD1C3A}</a:tableStyleId>
              </a:tblPr>
              <a:tblGrid>
                <a:gridCol w="4389728">
                  <a:extLst>
                    <a:ext uri="{9D8B030D-6E8A-4147-A177-3AD203B41FA5}">
                      <a16:colId xmlns:a16="http://schemas.microsoft.com/office/drawing/2014/main" val="1639908698"/>
                    </a:ext>
                  </a:extLst>
                </a:gridCol>
                <a:gridCol w="2730162">
                  <a:extLst>
                    <a:ext uri="{9D8B030D-6E8A-4147-A177-3AD203B41FA5}">
                      <a16:colId xmlns:a16="http://schemas.microsoft.com/office/drawing/2014/main" val="2527505852"/>
                    </a:ext>
                  </a:extLst>
                </a:gridCol>
              </a:tblGrid>
              <a:tr h="225377">
                <a:tc>
                  <a:txBody>
                    <a:bodyPr/>
                    <a:lstStyle/>
                    <a:p>
                      <a:pPr>
                        <a:spcAft>
                          <a:spcPts val="0"/>
                        </a:spcAft>
                      </a:pPr>
                      <a:r>
                        <a:rPr lang="tr-TR" sz="1100">
                          <a:effectLst/>
                        </a:rPr>
                        <a:t>Dapt-ipa-hib (5 li karma aşısı)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5616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2549482"/>
                  </a:ext>
                </a:extLst>
              </a:tr>
              <a:tr h="225377">
                <a:tc>
                  <a:txBody>
                    <a:bodyPr/>
                    <a:lstStyle/>
                    <a:p>
                      <a:pPr>
                        <a:spcAft>
                          <a:spcPts val="0"/>
                        </a:spcAft>
                      </a:pPr>
                      <a:r>
                        <a:rPr lang="tr-TR" sz="1100">
                          <a:effectLst/>
                        </a:rPr>
                        <a:t>Konjuge pnömokok aşısı (zatürre)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4982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4962289"/>
                  </a:ext>
                </a:extLst>
              </a:tr>
              <a:tr h="225377">
                <a:tc>
                  <a:txBody>
                    <a:bodyPr/>
                    <a:lstStyle/>
                    <a:p>
                      <a:pPr>
                        <a:spcAft>
                          <a:spcPts val="0"/>
                        </a:spcAft>
                      </a:pPr>
                      <a:r>
                        <a:rPr lang="tr-TR" sz="1100">
                          <a:effectLst/>
                        </a:rPr>
                        <a:t>Asker aşılaması (menenjit)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3562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1175589"/>
                  </a:ext>
                </a:extLst>
              </a:tr>
              <a:tr h="225377">
                <a:tc>
                  <a:txBody>
                    <a:bodyPr/>
                    <a:lstStyle/>
                    <a:p>
                      <a:pPr>
                        <a:spcAft>
                          <a:spcPts val="0"/>
                        </a:spcAft>
                      </a:pPr>
                      <a:r>
                        <a:rPr lang="tr-TR" sz="1100">
                          <a:effectLst/>
                        </a:rPr>
                        <a:t>Oral polio aşısı (çocuk felci)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2958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4108778"/>
                  </a:ext>
                </a:extLst>
              </a:tr>
              <a:tr h="450753">
                <a:tc>
                  <a:txBody>
                    <a:bodyPr/>
                    <a:lstStyle/>
                    <a:p>
                      <a:pPr>
                        <a:spcAft>
                          <a:spcPts val="0"/>
                        </a:spcAft>
                      </a:pPr>
                      <a:r>
                        <a:rPr lang="tr-TR" sz="1100" dirty="0">
                          <a:effectLst/>
                        </a:rPr>
                        <a:t>Kızamık-kızamıkçık-kabakulak aşısı (asker aşılaması dahil)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dirty="0">
                          <a:effectLst/>
                        </a:rPr>
                        <a:t>6201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219813"/>
                  </a:ext>
                </a:extLst>
              </a:tr>
              <a:tr h="225377">
                <a:tc>
                  <a:txBody>
                    <a:bodyPr/>
                    <a:lstStyle/>
                    <a:p>
                      <a:pPr>
                        <a:spcAft>
                          <a:spcPts val="0"/>
                        </a:spcAft>
                      </a:pPr>
                      <a:r>
                        <a:rPr lang="tr-TR" sz="1100" dirty="0" err="1">
                          <a:effectLst/>
                        </a:rPr>
                        <a:t>Bcg</a:t>
                      </a:r>
                      <a:r>
                        <a:rPr lang="tr-TR" sz="1100" dirty="0">
                          <a:effectLst/>
                        </a:rPr>
                        <a:t> (verem)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1343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5822729"/>
                  </a:ext>
                </a:extLst>
              </a:tr>
              <a:tr h="225377">
                <a:tc>
                  <a:txBody>
                    <a:bodyPr/>
                    <a:lstStyle/>
                    <a:p>
                      <a:pPr>
                        <a:spcAft>
                          <a:spcPts val="0"/>
                        </a:spcAft>
                      </a:pPr>
                      <a:r>
                        <a:rPr lang="tr-TR" sz="1100">
                          <a:effectLst/>
                        </a:rPr>
                        <a:t>Hepatit 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3304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7679288"/>
                  </a:ext>
                </a:extLst>
              </a:tr>
              <a:tr h="225377">
                <a:tc>
                  <a:txBody>
                    <a:bodyPr/>
                    <a:lstStyle/>
                    <a:p>
                      <a:pPr>
                        <a:spcAft>
                          <a:spcPts val="0"/>
                        </a:spcAft>
                      </a:pPr>
                      <a:r>
                        <a:rPr lang="tr-TR" sz="1100">
                          <a:effectLst/>
                        </a:rPr>
                        <a:t>Hepatit 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3102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5998801"/>
                  </a:ext>
                </a:extLst>
              </a:tr>
              <a:tr h="225377">
                <a:tc>
                  <a:txBody>
                    <a:bodyPr/>
                    <a:lstStyle/>
                    <a:p>
                      <a:pPr>
                        <a:spcAft>
                          <a:spcPts val="0"/>
                        </a:spcAft>
                      </a:pPr>
                      <a:r>
                        <a:rPr lang="tr-TR" sz="1100">
                          <a:effectLst/>
                        </a:rPr>
                        <a:t>Su çiçeği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1553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671652"/>
                  </a:ext>
                </a:extLst>
              </a:tr>
              <a:tr h="225377">
                <a:tc>
                  <a:txBody>
                    <a:bodyPr/>
                    <a:lstStyle/>
                    <a:p>
                      <a:pPr>
                        <a:spcAft>
                          <a:spcPts val="0"/>
                        </a:spcAft>
                      </a:pPr>
                      <a:r>
                        <a:rPr lang="tr-TR" sz="1100">
                          <a:effectLst/>
                        </a:rPr>
                        <a:t>Td (tetanoz- difteri)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9592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0363115"/>
                  </a:ext>
                </a:extLst>
              </a:tr>
              <a:tr h="225377">
                <a:tc>
                  <a:txBody>
                    <a:bodyPr/>
                    <a:lstStyle/>
                    <a:p>
                      <a:pPr>
                        <a:spcAft>
                          <a:spcPts val="0"/>
                        </a:spcAft>
                      </a:pPr>
                      <a:r>
                        <a:rPr lang="tr-TR" sz="1100">
                          <a:effectLst/>
                        </a:rPr>
                        <a:t>8.sınıf (tetanoz-difteri)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1892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7457724"/>
                  </a:ext>
                </a:extLst>
              </a:tr>
              <a:tr h="225377">
                <a:tc>
                  <a:txBody>
                    <a:bodyPr/>
                    <a:lstStyle/>
                    <a:p>
                      <a:pPr>
                        <a:spcAft>
                          <a:spcPts val="0"/>
                        </a:spcAft>
                      </a:pPr>
                      <a:r>
                        <a:rPr lang="tr-TR" sz="1100">
                          <a:effectLst/>
                        </a:rPr>
                        <a:t>1. Sınıf aşı uygulamaları kkk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 (3736)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6819249"/>
                  </a:ext>
                </a:extLst>
              </a:tr>
              <a:tr h="225377">
                <a:tc>
                  <a:txBody>
                    <a:bodyPr/>
                    <a:lstStyle/>
                    <a:p>
                      <a:pPr>
                        <a:spcAft>
                          <a:spcPts val="0"/>
                        </a:spcAft>
                      </a:pPr>
                      <a:r>
                        <a:rPr lang="tr-TR" sz="1100">
                          <a:effectLst/>
                        </a:rPr>
                        <a:t>1. Sınıf dap-ipa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dirty="0">
                          <a:effectLst/>
                        </a:rPr>
                        <a:t> (3640)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9741650"/>
                  </a:ext>
                </a:extLst>
              </a:tr>
            </a:tbl>
          </a:graphicData>
        </a:graphic>
      </p:graphicFrame>
    </p:spTree>
    <p:extLst>
      <p:ext uri="{BB962C8B-B14F-4D97-AF65-F5344CB8AC3E}">
        <p14:creationId xmlns:p14="http://schemas.microsoft.com/office/powerpoint/2010/main" val="128721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dirty="0"/>
              <a:t>8</a:t>
            </a:r>
            <a:r>
              <a:rPr lang="tr-TR" b="1" u="sng" dirty="0"/>
              <a:t>. Gaziemir </a:t>
            </a:r>
            <a:r>
              <a:rPr lang="tr-TR" b="1" u="sng" dirty="0" err="1"/>
              <a:t>Nevvar</a:t>
            </a:r>
            <a:r>
              <a:rPr lang="tr-TR" b="1" u="sng" dirty="0"/>
              <a:t> Salih </a:t>
            </a:r>
            <a:r>
              <a:rPr lang="tr-TR" b="1" u="sng" dirty="0" err="1"/>
              <a:t>İşgören</a:t>
            </a:r>
            <a:r>
              <a:rPr lang="tr-TR" b="1" u="sng" dirty="0"/>
              <a:t> Devlet Hastanesi:</a:t>
            </a:r>
            <a:endParaRPr lang="tr-TR" u="sng" dirty="0"/>
          </a:p>
          <a:p>
            <a:r>
              <a:rPr lang="tr-TR" b="1" dirty="0"/>
              <a:t>COVİD AŞILAMA ÇALIŞMALARI:</a:t>
            </a:r>
            <a:endParaRPr lang="tr-TR" dirty="0"/>
          </a:p>
          <a:p>
            <a:endParaRPr lang="tr-TR"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6C4C3278-99EE-448F-9B51-C0B808926F1E}"/>
              </a:ext>
            </a:extLst>
          </p:cNvPr>
          <p:cNvGraphicFramePr>
            <a:graphicFrameLocks noGrp="1"/>
          </p:cNvGraphicFramePr>
          <p:nvPr>
            <p:extLst>
              <p:ext uri="{D42A27DB-BD31-4B8C-83A1-F6EECF244321}">
                <p14:modId xmlns:p14="http://schemas.microsoft.com/office/powerpoint/2010/main" val="811477736"/>
              </p:ext>
            </p:extLst>
          </p:nvPr>
        </p:nvGraphicFramePr>
        <p:xfrm>
          <a:off x="2830939" y="3064923"/>
          <a:ext cx="5789278" cy="805741"/>
        </p:xfrm>
        <a:graphic>
          <a:graphicData uri="http://schemas.openxmlformats.org/drawingml/2006/table">
            <a:tbl>
              <a:tblPr firstRow="1" firstCol="1" bandRow="1">
                <a:tableStyleId>{5C22544A-7EE6-4342-B048-85BDC9FD1C3A}</a:tableStyleId>
              </a:tblPr>
              <a:tblGrid>
                <a:gridCol w="2728072">
                  <a:extLst>
                    <a:ext uri="{9D8B030D-6E8A-4147-A177-3AD203B41FA5}">
                      <a16:colId xmlns:a16="http://schemas.microsoft.com/office/drawing/2014/main" val="1977602768"/>
                    </a:ext>
                  </a:extLst>
                </a:gridCol>
                <a:gridCol w="3061206">
                  <a:extLst>
                    <a:ext uri="{9D8B030D-6E8A-4147-A177-3AD203B41FA5}">
                      <a16:colId xmlns:a16="http://schemas.microsoft.com/office/drawing/2014/main" val="3261741801"/>
                    </a:ext>
                  </a:extLst>
                </a:gridCol>
              </a:tblGrid>
              <a:tr h="268447">
                <a:tc>
                  <a:txBody>
                    <a:bodyPr/>
                    <a:lstStyle/>
                    <a:p>
                      <a:pPr marL="457200" algn="just">
                        <a:lnSpc>
                          <a:spcPct val="107000"/>
                        </a:lnSpc>
                        <a:spcAft>
                          <a:spcPts val="0"/>
                        </a:spcAft>
                      </a:pPr>
                      <a:r>
                        <a:rPr lang="tr-TR" sz="1100">
                          <a:effectLst/>
                        </a:rPr>
                        <a:t>Biontech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203.610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959379"/>
                  </a:ext>
                </a:extLst>
              </a:tr>
              <a:tr h="268647">
                <a:tc>
                  <a:txBody>
                    <a:bodyPr/>
                    <a:lstStyle/>
                    <a:p>
                      <a:pPr marL="457200" algn="just">
                        <a:lnSpc>
                          <a:spcPct val="107000"/>
                        </a:lnSpc>
                        <a:spcAft>
                          <a:spcPts val="0"/>
                        </a:spcAft>
                      </a:pPr>
                      <a:r>
                        <a:rPr lang="tr-TR" sz="1100" dirty="0" err="1">
                          <a:effectLst/>
                        </a:rPr>
                        <a:t>Sinovac</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37.939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9574811"/>
                  </a:ext>
                </a:extLst>
              </a:tr>
              <a:tr h="268647">
                <a:tc>
                  <a:txBody>
                    <a:bodyPr/>
                    <a:lstStyle/>
                    <a:p>
                      <a:pPr marL="457200" algn="just">
                        <a:lnSpc>
                          <a:spcPct val="107000"/>
                        </a:lnSpc>
                        <a:spcAft>
                          <a:spcPts val="0"/>
                        </a:spcAft>
                      </a:pPr>
                      <a:r>
                        <a:rPr lang="tr-TR" sz="1100">
                          <a:effectLst/>
                        </a:rPr>
                        <a:t>Toplam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241.751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5403771"/>
                  </a:ext>
                </a:extLst>
              </a:tr>
            </a:tbl>
          </a:graphicData>
        </a:graphic>
      </p:graphicFrame>
      <p:sp>
        <p:nvSpPr>
          <p:cNvPr id="6" name="Dikdörtgen 5">
            <a:extLst>
              <a:ext uri="{FF2B5EF4-FFF2-40B4-BE49-F238E27FC236}">
                <a16:creationId xmlns:a16="http://schemas.microsoft.com/office/drawing/2014/main" id="{D213BE1B-537A-4919-ACF1-8C7D2D79633D}"/>
              </a:ext>
            </a:extLst>
          </p:cNvPr>
          <p:cNvSpPr/>
          <p:nvPr/>
        </p:nvSpPr>
        <p:spPr>
          <a:xfrm>
            <a:off x="2894120" y="4253278"/>
            <a:ext cx="4252404" cy="375552"/>
          </a:xfrm>
          <a:prstGeom prst="rect">
            <a:avLst/>
          </a:prstGeom>
        </p:spPr>
        <p:txBody>
          <a:bodyPr wrap="square">
            <a:spAutoFit/>
          </a:bodyPr>
          <a:lstStyle/>
          <a:p>
            <a:pPr marL="678180" indent="220980" algn="just">
              <a:lnSpc>
                <a:spcPct val="107000"/>
              </a:lnSpc>
              <a:spcAft>
                <a:spcPts val="800"/>
              </a:spcAft>
            </a:pPr>
            <a:r>
              <a:rPr lang="tr-TR" b="1" dirty="0">
                <a:ea typeface="Calibri" panose="020F0502020204030204" pitchFamily="34" charset="0"/>
                <a:cs typeface="Times New Roman" panose="02020603050405020304" pitchFamily="18" charset="0"/>
              </a:rPr>
              <a:t>MUAYENE  SAYILARI:</a:t>
            </a:r>
            <a:endParaRPr lang="tr-TR" dirty="0">
              <a:ea typeface="Calibri" panose="020F0502020204030204" pitchFamily="34" charset="0"/>
              <a:cs typeface="Times New Roman" panose="02020603050405020304" pitchFamily="18" charset="0"/>
            </a:endParaRPr>
          </a:p>
        </p:txBody>
      </p:sp>
      <p:graphicFrame>
        <p:nvGraphicFramePr>
          <p:cNvPr id="7" name="Tablo 6">
            <a:extLst>
              <a:ext uri="{FF2B5EF4-FFF2-40B4-BE49-F238E27FC236}">
                <a16:creationId xmlns:a16="http://schemas.microsoft.com/office/drawing/2014/main" id="{02101DE8-14D0-4178-9367-45C9E80377B7}"/>
              </a:ext>
            </a:extLst>
          </p:cNvPr>
          <p:cNvGraphicFramePr>
            <a:graphicFrameLocks noGrp="1"/>
          </p:cNvGraphicFramePr>
          <p:nvPr>
            <p:extLst>
              <p:ext uri="{D42A27DB-BD31-4B8C-83A1-F6EECF244321}">
                <p14:modId xmlns:p14="http://schemas.microsoft.com/office/powerpoint/2010/main" val="3596950983"/>
              </p:ext>
            </p:extLst>
          </p:nvPr>
        </p:nvGraphicFramePr>
        <p:xfrm>
          <a:off x="2830939" y="4929729"/>
          <a:ext cx="5789278" cy="680593"/>
        </p:xfrm>
        <a:graphic>
          <a:graphicData uri="http://schemas.openxmlformats.org/drawingml/2006/table">
            <a:tbl>
              <a:tblPr firstRow="1" firstCol="1" bandRow="1">
                <a:tableStyleId>{5C22544A-7EE6-4342-B048-85BDC9FD1C3A}</a:tableStyleId>
              </a:tblPr>
              <a:tblGrid>
                <a:gridCol w="2761993">
                  <a:extLst>
                    <a:ext uri="{9D8B030D-6E8A-4147-A177-3AD203B41FA5}">
                      <a16:colId xmlns:a16="http://schemas.microsoft.com/office/drawing/2014/main" val="2180268445"/>
                    </a:ext>
                  </a:extLst>
                </a:gridCol>
                <a:gridCol w="3027285">
                  <a:extLst>
                    <a:ext uri="{9D8B030D-6E8A-4147-A177-3AD203B41FA5}">
                      <a16:colId xmlns:a16="http://schemas.microsoft.com/office/drawing/2014/main" val="3836544027"/>
                    </a:ext>
                  </a:extLst>
                </a:gridCol>
              </a:tblGrid>
              <a:tr h="158038">
                <a:tc>
                  <a:txBody>
                    <a:bodyPr/>
                    <a:lstStyle/>
                    <a:p>
                      <a:pPr marL="457200" algn="just">
                        <a:lnSpc>
                          <a:spcPct val="107000"/>
                        </a:lnSpc>
                        <a:spcAft>
                          <a:spcPts val="0"/>
                        </a:spcAft>
                      </a:pPr>
                      <a:r>
                        <a:rPr lang="tr-TR" sz="1100">
                          <a:effectLst/>
                        </a:rPr>
                        <a:t>Acil Polikliniği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118.029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6845620"/>
                  </a:ext>
                </a:extLst>
              </a:tr>
              <a:tr h="158156">
                <a:tc>
                  <a:txBody>
                    <a:bodyPr/>
                    <a:lstStyle/>
                    <a:p>
                      <a:pPr marL="457200" algn="just">
                        <a:lnSpc>
                          <a:spcPct val="107000"/>
                        </a:lnSpc>
                        <a:spcAft>
                          <a:spcPts val="0"/>
                        </a:spcAft>
                      </a:pPr>
                      <a:r>
                        <a:rPr lang="tr-TR" sz="1100" dirty="0">
                          <a:effectLst/>
                        </a:rPr>
                        <a:t>Diğer Poliklinikler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420.876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961034"/>
                  </a:ext>
                </a:extLst>
              </a:tr>
              <a:tr h="158156">
                <a:tc>
                  <a:txBody>
                    <a:bodyPr/>
                    <a:lstStyle/>
                    <a:p>
                      <a:pPr marL="457200" algn="just">
                        <a:lnSpc>
                          <a:spcPct val="107000"/>
                        </a:lnSpc>
                        <a:spcAft>
                          <a:spcPts val="0"/>
                        </a:spcAft>
                      </a:pPr>
                      <a:r>
                        <a:rPr lang="tr-TR" sz="1100" dirty="0">
                          <a:effectLst/>
                        </a:rPr>
                        <a:t>Nazmiye Esen Semt Polikliniği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52.238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377913"/>
                  </a:ext>
                </a:extLst>
              </a:tr>
              <a:tr h="158156">
                <a:tc>
                  <a:txBody>
                    <a:bodyPr/>
                    <a:lstStyle/>
                    <a:p>
                      <a:pPr marL="457200" algn="just">
                        <a:lnSpc>
                          <a:spcPct val="107000"/>
                        </a:lnSpc>
                        <a:spcAft>
                          <a:spcPts val="0"/>
                        </a:spcAft>
                      </a:pPr>
                      <a:r>
                        <a:rPr lang="tr-TR" sz="1100" dirty="0" err="1">
                          <a:effectLst/>
                        </a:rPr>
                        <a:t>Özdere</a:t>
                      </a:r>
                      <a:r>
                        <a:rPr lang="tr-TR" sz="1100" dirty="0">
                          <a:effectLst/>
                        </a:rPr>
                        <a:t> Semt Polikliniği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9.699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426443"/>
                  </a:ext>
                </a:extLst>
              </a:tr>
            </a:tbl>
          </a:graphicData>
        </a:graphic>
      </p:graphicFrame>
    </p:spTree>
    <p:extLst>
      <p:ext uri="{BB962C8B-B14F-4D97-AF65-F5344CB8AC3E}">
        <p14:creationId xmlns:p14="http://schemas.microsoft.com/office/powerpoint/2010/main" val="473580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graphicFrame>
        <p:nvGraphicFramePr>
          <p:cNvPr id="5" name="İçerik Yer Tutucusu 4">
            <a:extLst>
              <a:ext uri="{FF2B5EF4-FFF2-40B4-BE49-F238E27FC236}">
                <a16:creationId xmlns:a16="http://schemas.microsoft.com/office/drawing/2014/main" id="{FB3D2815-E2A1-4572-9D5A-0E2A6CEA564B}"/>
              </a:ext>
            </a:extLst>
          </p:cNvPr>
          <p:cNvGraphicFramePr>
            <a:graphicFrameLocks noGrp="1"/>
          </p:cNvGraphicFramePr>
          <p:nvPr>
            <p:ph idx="1"/>
            <p:extLst>
              <p:ext uri="{D42A27DB-BD31-4B8C-83A1-F6EECF244321}">
                <p14:modId xmlns:p14="http://schemas.microsoft.com/office/powerpoint/2010/main" val="1560369624"/>
              </p:ext>
            </p:extLst>
          </p:nvPr>
        </p:nvGraphicFramePr>
        <p:xfrm>
          <a:off x="3106146" y="2210123"/>
          <a:ext cx="6931440" cy="1048576"/>
        </p:xfrm>
        <a:graphic>
          <a:graphicData uri="http://schemas.openxmlformats.org/drawingml/2006/table">
            <a:tbl>
              <a:tblPr firstRow="1" firstCol="1" bandRow="1">
                <a:tableStyleId>{5C22544A-7EE6-4342-B048-85BDC9FD1C3A}</a:tableStyleId>
              </a:tblPr>
              <a:tblGrid>
                <a:gridCol w="5117023">
                  <a:extLst>
                    <a:ext uri="{9D8B030D-6E8A-4147-A177-3AD203B41FA5}">
                      <a16:colId xmlns:a16="http://schemas.microsoft.com/office/drawing/2014/main" val="1982095653"/>
                    </a:ext>
                  </a:extLst>
                </a:gridCol>
                <a:gridCol w="1814417">
                  <a:extLst>
                    <a:ext uri="{9D8B030D-6E8A-4147-A177-3AD203B41FA5}">
                      <a16:colId xmlns:a16="http://schemas.microsoft.com/office/drawing/2014/main" val="13769052"/>
                    </a:ext>
                  </a:extLst>
                </a:gridCol>
              </a:tblGrid>
              <a:tr h="34550">
                <a:tc>
                  <a:txBody>
                    <a:bodyPr/>
                    <a:lstStyle/>
                    <a:p>
                      <a:pPr marL="457200" algn="just">
                        <a:lnSpc>
                          <a:spcPct val="107000"/>
                        </a:lnSpc>
                        <a:spcAft>
                          <a:spcPts val="0"/>
                        </a:spcAft>
                      </a:pPr>
                      <a:r>
                        <a:rPr lang="tr-TR" sz="1100">
                          <a:effectLst/>
                        </a:rPr>
                        <a:t>Ameliyat Sayıları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8.329 Adet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0488056"/>
                  </a:ext>
                </a:extLst>
              </a:tr>
              <a:tr h="0">
                <a:tc>
                  <a:txBody>
                    <a:bodyPr/>
                    <a:lstStyle/>
                    <a:p>
                      <a:pPr marL="457200" algn="just">
                        <a:lnSpc>
                          <a:spcPct val="107000"/>
                        </a:lnSpc>
                        <a:spcAft>
                          <a:spcPts val="0"/>
                        </a:spcAft>
                      </a:pPr>
                      <a:r>
                        <a:rPr lang="tr-TR" sz="1100">
                          <a:effectLst/>
                        </a:rPr>
                        <a:t>Göz Polikliniğinde Fako Cihazı İle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190 Katarakt Ameliyatı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3254509"/>
                  </a:ext>
                </a:extLst>
              </a:tr>
              <a:tr h="0">
                <a:tc>
                  <a:txBody>
                    <a:bodyPr/>
                    <a:lstStyle/>
                    <a:p>
                      <a:pPr marL="457200" algn="just">
                        <a:lnSpc>
                          <a:spcPct val="107000"/>
                        </a:lnSpc>
                        <a:spcAft>
                          <a:spcPts val="0"/>
                        </a:spcAft>
                      </a:pPr>
                      <a:r>
                        <a:rPr lang="tr-TR" sz="1100" dirty="0">
                          <a:effectLst/>
                        </a:rPr>
                        <a:t>Dermatoloji Polikliniğinde </a:t>
                      </a:r>
                      <a:r>
                        <a:rPr lang="tr-TR" sz="1100" dirty="0" err="1">
                          <a:effectLst/>
                        </a:rPr>
                        <a:t>Krioterapi</a:t>
                      </a:r>
                      <a:r>
                        <a:rPr lang="tr-TR" sz="1100" dirty="0">
                          <a:effectLst/>
                        </a:rPr>
                        <a:t> Cihazı İle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437 Hastanın Tedavisi   Yapılmıştır.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0584009"/>
                  </a:ext>
                </a:extLst>
              </a:tr>
            </a:tbl>
          </a:graphicData>
        </a:graphic>
      </p:graphicFrame>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sp>
        <p:nvSpPr>
          <p:cNvPr id="6" name="Dikdörtgen 5">
            <a:extLst>
              <a:ext uri="{FF2B5EF4-FFF2-40B4-BE49-F238E27FC236}">
                <a16:creationId xmlns:a16="http://schemas.microsoft.com/office/drawing/2014/main" id="{524BCB7F-6FFB-4930-83BC-0DDF20743B1F}"/>
              </a:ext>
            </a:extLst>
          </p:cNvPr>
          <p:cNvSpPr/>
          <p:nvPr/>
        </p:nvSpPr>
        <p:spPr>
          <a:xfrm>
            <a:off x="4004964" y="3429594"/>
            <a:ext cx="3880229" cy="375552"/>
          </a:xfrm>
          <a:prstGeom prst="rect">
            <a:avLst/>
          </a:prstGeom>
        </p:spPr>
        <p:txBody>
          <a:bodyPr wrap="none">
            <a:spAutoFit/>
          </a:bodyPr>
          <a:lstStyle/>
          <a:p>
            <a:pPr marL="678180" indent="220980" algn="just">
              <a:lnSpc>
                <a:spcPct val="107000"/>
              </a:lnSpc>
              <a:spcAft>
                <a:spcPts val="800"/>
              </a:spcAft>
            </a:pPr>
            <a:r>
              <a:rPr lang="tr-TR" b="1" dirty="0">
                <a:latin typeface="Calibri" panose="020F0502020204030204" pitchFamily="34" charset="0"/>
                <a:ea typeface="Calibri" panose="020F0502020204030204" pitchFamily="34" charset="0"/>
                <a:cs typeface="Times New Roman" panose="02020603050405020304" pitchFamily="18" charset="0"/>
              </a:rPr>
              <a:t>GÖRÜNTÜLEME HİZMETLERİ:</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o 6">
            <a:extLst>
              <a:ext uri="{FF2B5EF4-FFF2-40B4-BE49-F238E27FC236}">
                <a16:creationId xmlns:a16="http://schemas.microsoft.com/office/drawing/2014/main" id="{0DE64B9A-95E7-405D-A293-45FEFEF6C639}"/>
              </a:ext>
            </a:extLst>
          </p:cNvPr>
          <p:cNvGraphicFramePr>
            <a:graphicFrameLocks noGrp="1"/>
          </p:cNvGraphicFramePr>
          <p:nvPr>
            <p:extLst>
              <p:ext uri="{D42A27DB-BD31-4B8C-83A1-F6EECF244321}">
                <p14:modId xmlns:p14="http://schemas.microsoft.com/office/powerpoint/2010/main" val="2025369625"/>
              </p:ext>
            </p:extLst>
          </p:nvPr>
        </p:nvGraphicFramePr>
        <p:xfrm>
          <a:off x="3106146" y="4240105"/>
          <a:ext cx="6931440" cy="1191133"/>
        </p:xfrm>
        <a:graphic>
          <a:graphicData uri="http://schemas.openxmlformats.org/drawingml/2006/table">
            <a:tbl>
              <a:tblPr firstRow="1" firstCol="1" bandRow="1">
                <a:tableStyleId>{5C22544A-7EE6-4342-B048-85BDC9FD1C3A}</a:tableStyleId>
              </a:tblPr>
              <a:tblGrid>
                <a:gridCol w="3516596">
                  <a:extLst>
                    <a:ext uri="{9D8B030D-6E8A-4147-A177-3AD203B41FA5}">
                      <a16:colId xmlns:a16="http://schemas.microsoft.com/office/drawing/2014/main" val="750960151"/>
                    </a:ext>
                  </a:extLst>
                </a:gridCol>
                <a:gridCol w="3414844">
                  <a:extLst>
                    <a:ext uri="{9D8B030D-6E8A-4147-A177-3AD203B41FA5}">
                      <a16:colId xmlns:a16="http://schemas.microsoft.com/office/drawing/2014/main" val="3334666914"/>
                    </a:ext>
                  </a:extLst>
                </a:gridCol>
              </a:tblGrid>
              <a:tr h="0">
                <a:tc>
                  <a:txBody>
                    <a:bodyPr/>
                    <a:lstStyle/>
                    <a:p>
                      <a:pPr marL="457200" algn="just">
                        <a:lnSpc>
                          <a:spcPct val="107000"/>
                        </a:lnSpc>
                        <a:spcAft>
                          <a:spcPts val="0"/>
                        </a:spcAft>
                      </a:pPr>
                      <a:r>
                        <a:rPr lang="tr-TR" sz="1100">
                          <a:effectLst/>
                        </a:rPr>
                        <a:t>Bilgisayarlı Tomografi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22.511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9282964"/>
                  </a:ext>
                </a:extLst>
              </a:tr>
              <a:tr h="0">
                <a:tc>
                  <a:txBody>
                    <a:bodyPr/>
                    <a:lstStyle/>
                    <a:p>
                      <a:pPr marL="457200" algn="just">
                        <a:lnSpc>
                          <a:spcPct val="107000"/>
                        </a:lnSpc>
                        <a:spcAft>
                          <a:spcPts val="0"/>
                        </a:spcAft>
                      </a:pPr>
                      <a:r>
                        <a:rPr lang="tr-TR" sz="1100">
                          <a:effectLst/>
                        </a:rPr>
                        <a:t>Kemik Dansitometri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1.754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6437174"/>
                  </a:ext>
                </a:extLst>
              </a:tr>
              <a:tr h="0">
                <a:tc>
                  <a:txBody>
                    <a:bodyPr/>
                    <a:lstStyle/>
                    <a:p>
                      <a:pPr marL="457200" algn="just">
                        <a:lnSpc>
                          <a:spcPct val="107000"/>
                        </a:lnSpc>
                        <a:spcAft>
                          <a:spcPts val="0"/>
                        </a:spcAft>
                      </a:pPr>
                      <a:r>
                        <a:rPr lang="tr-TR" sz="1100">
                          <a:effectLst/>
                        </a:rPr>
                        <a:t>EMG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2.817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7457820"/>
                  </a:ext>
                </a:extLst>
              </a:tr>
              <a:tr h="0">
                <a:tc>
                  <a:txBody>
                    <a:bodyPr/>
                    <a:lstStyle/>
                    <a:p>
                      <a:pPr marL="457200" algn="just">
                        <a:lnSpc>
                          <a:spcPct val="107000"/>
                        </a:lnSpc>
                        <a:spcAft>
                          <a:spcPts val="0"/>
                        </a:spcAft>
                      </a:pPr>
                      <a:r>
                        <a:rPr lang="tr-TR" sz="1100">
                          <a:effectLst/>
                        </a:rPr>
                        <a:t>EKO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7.597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741340"/>
                  </a:ext>
                </a:extLst>
              </a:tr>
              <a:tr h="0">
                <a:tc>
                  <a:txBody>
                    <a:bodyPr/>
                    <a:lstStyle/>
                    <a:p>
                      <a:pPr marL="457200" algn="just">
                        <a:lnSpc>
                          <a:spcPct val="107000"/>
                        </a:lnSpc>
                        <a:spcAft>
                          <a:spcPts val="0"/>
                        </a:spcAft>
                      </a:pPr>
                      <a:r>
                        <a:rPr lang="tr-TR" sz="1100">
                          <a:effectLst/>
                        </a:rPr>
                        <a:t>Ultrasonografi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34.164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218864"/>
                  </a:ext>
                </a:extLst>
              </a:tr>
              <a:tr h="0">
                <a:tc>
                  <a:txBody>
                    <a:bodyPr/>
                    <a:lstStyle/>
                    <a:p>
                      <a:pPr marL="457200" algn="just">
                        <a:lnSpc>
                          <a:spcPct val="107000"/>
                        </a:lnSpc>
                        <a:spcAft>
                          <a:spcPts val="0"/>
                        </a:spcAft>
                      </a:pPr>
                      <a:r>
                        <a:rPr lang="tr-TR" sz="1100">
                          <a:effectLst/>
                        </a:rPr>
                        <a:t>Mamografi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1.810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0527467"/>
                  </a:ext>
                </a:extLst>
              </a:tr>
              <a:tr h="0">
                <a:tc>
                  <a:txBody>
                    <a:bodyPr/>
                    <a:lstStyle/>
                    <a:p>
                      <a:pPr marL="457200" algn="just">
                        <a:lnSpc>
                          <a:spcPct val="107000"/>
                        </a:lnSpc>
                        <a:spcAft>
                          <a:spcPts val="0"/>
                        </a:spcAft>
                      </a:pPr>
                      <a:r>
                        <a:rPr lang="tr-TR" sz="1100">
                          <a:effectLst/>
                        </a:rPr>
                        <a:t>Manyetik Rezonans (MR)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20.737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1162505"/>
                  </a:ext>
                </a:extLst>
              </a:tr>
            </a:tbl>
          </a:graphicData>
        </a:graphic>
      </p:graphicFrame>
    </p:spTree>
    <p:extLst>
      <p:ext uri="{BB962C8B-B14F-4D97-AF65-F5344CB8AC3E}">
        <p14:creationId xmlns:p14="http://schemas.microsoft.com/office/powerpoint/2010/main" val="3059011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9. Gaziemir Tapu Müdürlüğü:</a:t>
            </a:r>
            <a:endParaRPr lang="tr-TR"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2868569F-E46B-42A4-9F89-90EC172EA7AD}"/>
              </a:ext>
            </a:extLst>
          </p:cNvPr>
          <p:cNvGraphicFramePr>
            <a:graphicFrameLocks noGrp="1"/>
          </p:cNvGraphicFramePr>
          <p:nvPr>
            <p:extLst>
              <p:ext uri="{D42A27DB-BD31-4B8C-83A1-F6EECF244321}">
                <p14:modId xmlns:p14="http://schemas.microsoft.com/office/powerpoint/2010/main" val="105782850"/>
              </p:ext>
            </p:extLst>
          </p:nvPr>
        </p:nvGraphicFramePr>
        <p:xfrm>
          <a:off x="2237173" y="3429000"/>
          <a:ext cx="7652552" cy="1848098"/>
        </p:xfrm>
        <a:graphic>
          <a:graphicData uri="http://schemas.openxmlformats.org/drawingml/2006/table">
            <a:tbl>
              <a:tblPr firstRow="1" firstCol="1" bandRow="1">
                <a:tableStyleId>{5C22544A-7EE6-4342-B048-85BDC9FD1C3A}</a:tableStyleId>
              </a:tblPr>
              <a:tblGrid>
                <a:gridCol w="2467569">
                  <a:extLst>
                    <a:ext uri="{9D8B030D-6E8A-4147-A177-3AD203B41FA5}">
                      <a16:colId xmlns:a16="http://schemas.microsoft.com/office/drawing/2014/main" val="2928440528"/>
                    </a:ext>
                  </a:extLst>
                </a:gridCol>
                <a:gridCol w="1885928">
                  <a:extLst>
                    <a:ext uri="{9D8B030D-6E8A-4147-A177-3AD203B41FA5}">
                      <a16:colId xmlns:a16="http://schemas.microsoft.com/office/drawing/2014/main" val="2070965452"/>
                    </a:ext>
                  </a:extLst>
                </a:gridCol>
                <a:gridCol w="1789361">
                  <a:extLst>
                    <a:ext uri="{9D8B030D-6E8A-4147-A177-3AD203B41FA5}">
                      <a16:colId xmlns:a16="http://schemas.microsoft.com/office/drawing/2014/main" val="1975387694"/>
                    </a:ext>
                  </a:extLst>
                </a:gridCol>
                <a:gridCol w="1509694">
                  <a:extLst>
                    <a:ext uri="{9D8B030D-6E8A-4147-A177-3AD203B41FA5}">
                      <a16:colId xmlns:a16="http://schemas.microsoft.com/office/drawing/2014/main" val="1144360853"/>
                    </a:ext>
                  </a:extLst>
                </a:gridCol>
              </a:tblGrid>
              <a:tr h="525967">
                <a:tc>
                  <a:txBody>
                    <a:bodyPr/>
                    <a:lstStyle/>
                    <a:p>
                      <a:pPr marL="457200" algn="just">
                        <a:lnSpc>
                          <a:spcPct val="107000"/>
                        </a:lnSpc>
                        <a:spcAft>
                          <a:spcPts val="0"/>
                        </a:spcAft>
                      </a:pPr>
                      <a:r>
                        <a:rPr lang="tr-TR" sz="1100">
                          <a:effectLst/>
                        </a:rPr>
                        <a:t>YEVMİYELİ İŞLEM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TAPU HARCI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DÖNER SERMAYE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DAMGA VERGİSİ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1536966"/>
                  </a:ext>
                </a:extLst>
              </a:tr>
              <a:tr h="1065982">
                <a:tc>
                  <a:txBody>
                    <a:bodyPr/>
                    <a:lstStyle/>
                    <a:p>
                      <a:pPr marL="457200" algn="just">
                        <a:lnSpc>
                          <a:spcPct val="107000"/>
                        </a:lnSpc>
                        <a:spcAft>
                          <a:spcPts val="0"/>
                        </a:spcAft>
                      </a:pPr>
                      <a:r>
                        <a:rPr lang="tr-TR" sz="1100">
                          <a:effectLst/>
                        </a:rPr>
                        <a:t>12.793 ADET</a:t>
                      </a:r>
                    </a:p>
                    <a:p>
                      <a:pPr marL="457200" algn="just">
                        <a:lnSpc>
                          <a:spcPct val="107000"/>
                        </a:lnSpc>
                        <a:spcAft>
                          <a:spcPts val="0"/>
                        </a:spcAft>
                      </a:pPr>
                      <a:r>
                        <a:rPr lang="tr-TR" sz="1100">
                          <a:effectLst/>
                        </a:rPr>
                        <a:t>(7879 ADETİ HARCA TABİ) </a:t>
                      </a:r>
                    </a:p>
                    <a:p>
                      <a:pPr marL="457200" algn="just">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39.085.840,44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2.153.489,49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888.598,89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8653105"/>
                  </a:ext>
                </a:extLst>
              </a:tr>
              <a:tr h="256149">
                <a:tc>
                  <a:txBody>
                    <a:bodyPr/>
                    <a:lstStyle/>
                    <a:p>
                      <a:pPr marL="457200" algn="just">
                        <a:lnSpc>
                          <a:spcPct val="107000"/>
                        </a:lnSpc>
                        <a:spcAft>
                          <a:spcPts val="0"/>
                        </a:spcAft>
                      </a:pPr>
                      <a:r>
                        <a:rPr lang="tr-TR" sz="1100">
                          <a:effectLst/>
                        </a:rPr>
                        <a:t>TOPLAM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457200" algn="just">
                        <a:lnSpc>
                          <a:spcPct val="107000"/>
                        </a:lnSpc>
                        <a:spcAft>
                          <a:spcPts val="0"/>
                        </a:spcAft>
                      </a:pPr>
                      <a:r>
                        <a:rPr lang="tr-TR" sz="1100" dirty="0">
                          <a:effectLst/>
                        </a:rPr>
                        <a:t>42.127.928,82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74884797"/>
                  </a:ext>
                </a:extLst>
              </a:tr>
            </a:tbl>
          </a:graphicData>
        </a:graphic>
      </p:graphicFrame>
    </p:spTree>
    <p:extLst>
      <p:ext uri="{BB962C8B-B14F-4D97-AF65-F5344CB8AC3E}">
        <p14:creationId xmlns:p14="http://schemas.microsoft.com/office/powerpoint/2010/main" val="1157833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10. Gaziemir İlçe Tarım ve Orman Müdürlüğü:</a:t>
            </a:r>
            <a:endParaRPr lang="tr-TR"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261A06B6-4CB9-4894-A2DB-0E17E101D621}"/>
              </a:ext>
            </a:extLst>
          </p:cNvPr>
          <p:cNvGraphicFramePr>
            <a:graphicFrameLocks noGrp="1"/>
          </p:cNvGraphicFramePr>
          <p:nvPr>
            <p:extLst>
              <p:ext uri="{D42A27DB-BD31-4B8C-83A1-F6EECF244321}">
                <p14:modId xmlns:p14="http://schemas.microsoft.com/office/powerpoint/2010/main" val="1845423373"/>
              </p:ext>
            </p:extLst>
          </p:nvPr>
        </p:nvGraphicFramePr>
        <p:xfrm>
          <a:off x="2982897" y="3027285"/>
          <a:ext cx="6582743" cy="2059620"/>
        </p:xfrm>
        <a:graphic>
          <a:graphicData uri="http://schemas.openxmlformats.org/drawingml/2006/table">
            <a:tbl>
              <a:tblPr firstRow="1" firstCol="1" bandRow="1">
                <a:tableStyleId>{5C22544A-7EE6-4342-B048-85BDC9FD1C3A}</a:tableStyleId>
              </a:tblPr>
              <a:tblGrid>
                <a:gridCol w="2613846">
                  <a:extLst>
                    <a:ext uri="{9D8B030D-6E8A-4147-A177-3AD203B41FA5}">
                      <a16:colId xmlns:a16="http://schemas.microsoft.com/office/drawing/2014/main" val="1048853794"/>
                    </a:ext>
                  </a:extLst>
                </a:gridCol>
                <a:gridCol w="3968897">
                  <a:extLst>
                    <a:ext uri="{9D8B030D-6E8A-4147-A177-3AD203B41FA5}">
                      <a16:colId xmlns:a16="http://schemas.microsoft.com/office/drawing/2014/main" val="962115547"/>
                    </a:ext>
                  </a:extLst>
                </a:gridCol>
              </a:tblGrid>
              <a:tr h="343270">
                <a:tc>
                  <a:txBody>
                    <a:bodyPr/>
                    <a:lstStyle/>
                    <a:p>
                      <a:pPr>
                        <a:spcAft>
                          <a:spcPts val="0"/>
                        </a:spcAft>
                      </a:pPr>
                      <a:r>
                        <a:rPr lang="tr-TR" sz="1100">
                          <a:effectLst/>
                        </a:rPr>
                        <a:t>ALO Gıda 174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5014657"/>
                  </a:ext>
                </a:extLst>
              </a:tr>
              <a:tr h="343270">
                <a:tc>
                  <a:txBody>
                    <a:bodyPr/>
                    <a:lstStyle/>
                    <a:p>
                      <a:pPr>
                        <a:spcAft>
                          <a:spcPts val="0"/>
                        </a:spcAft>
                      </a:pPr>
                      <a:r>
                        <a:rPr lang="tr-TR" sz="1100">
                          <a:effectLst/>
                        </a:rPr>
                        <a:t>İhbar ve CİMER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552646"/>
                  </a:ext>
                </a:extLst>
              </a:tr>
              <a:tr h="343270">
                <a:tc>
                  <a:txBody>
                    <a:bodyPr/>
                    <a:lstStyle/>
                    <a:p>
                      <a:pPr>
                        <a:spcAft>
                          <a:spcPts val="0"/>
                        </a:spcAft>
                      </a:pPr>
                      <a:r>
                        <a:rPr lang="tr-TR" sz="1100">
                          <a:effectLst/>
                        </a:rPr>
                        <a:t>Rutin denetim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2087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5186909"/>
                  </a:ext>
                </a:extLst>
              </a:tr>
              <a:tr h="343270">
                <a:tc>
                  <a:txBody>
                    <a:bodyPr/>
                    <a:lstStyle/>
                    <a:p>
                      <a:pPr>
                        <a:spcAft>
                          <a:spcPts val="0"/>
                        </a:spcAft>
                      </a:pPr>
                      <a:r>
                        <a:rPr lang="tr-TR" sz="1100">
                          <a:effectLst/>
                        </a:rPr>
                        <a:t>Bakanlık/İl Kontrol Planı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67767"/>
                  </a:ext>
                </a:extLst>
              </a:tr>
              <a:tr h="343270">
                <a:tc>
                  <a:txBody>
                    <a:bodyPr/>
                    <a:lstStyle/>
                    <a:p>
                      <a:pPr>
                        <a:spcAft>
                          <a:spcPts val="0"/>
                        </a:spcAft>
                      </a:pPr>
                      <a:r>
                        <a:rPr lang="tr-TR" sz="1100">
                          <a:effectLst/>
                        </a:rPr>
                        <a:t>Takip Denetimi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71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336371"/>
                  </a:ext>
                </a:extLst>
              </a:tr>
              <a:tr h="343270">
                <a:tc>
                  <a:txBody>
                    <a:bodyPr/>
                    <a:lstStyle/>
                    <a:p>
                      <a:pPr>
                        <a:spcAft>
                          <a:spcPts val="0"/>
                        </a:spcAft>
                      </a:pPr>
                      <a:r>
                        <a:rPr lang="tr-TR" sz="1100">
                          <a:effectLst/>
                        </a:rPr>
                        <a:t>Diğer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dirty="0">
                          <a:effectLst/>
                        </a:rPr>
                        <a:t>457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3105572"/>
                  </a:ext>
                </a:extLst>
              </a:tr>
            </a:tbl>
          </a:graphicData>
        </a:graphic>
      </p:graphicFrame>
    </p:spTree>
    <p:extLst>
      <p:ext uri="{BB962C8B-B14F-4D97-AF65-F5344CB8AC3E}">
        <p14:creationId xmlns:p14="http://schemas.microsoft.com/office/powerpoint/2010/main" val="423218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a:xfrm>
            <a:off x="2591068" y="2115845"/>
            <a:ext cx="8915400" cy="3777622"/>
          </a:xfrm>
        </p:spPr>
        <p:txBody>
          <a:bodyPr/>
          <a:lstStyle/>
          <a:p>
            <a:r>
              <a:rPr lang="tr-TR" b="1" dirty="0"/>
              <a:t>GIDA DENETİM YAPTIRIMLARI:</a:t>
            </a:r>
            <a:endParaRPr lang="tr-TR"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B03F0F0A-964C-4816-B615-D86B147083B2}"/>
              </a:ext>
            </a:extLst>
          </p:cNvPr>
          <p:cNvGraphicFramePr>
            <a:graphicFrameLocks noGrp="1"/>
          </p:cNvGraphicFramePr>
          <p:nvPr>
            <p:extLst>
              <p:ext uri="{D42A27DB-BD31-4B8C-83A1-F6EECF244321}">
                <p14:modId xmlns:p14="http://schemas.microsoft.com/office/powerpoint/2010/main" val="671260099"/>
              </p:ext>
            </p:extLst>
          </p:nvPr>
        </p:nvGraphicFramePr>
        <p:xfrm>
          <a:off x="2813183" y="2706765"/>
          <a:ext cx="6028976" cy="577973"/>
        </p:xfrm>
        <a:graphic>
          <a:graphicData uri="http://schemas.openxmlformats.org/drawingml/2006/table">
            <a:tbl>
              <a:tblPr firstRow="1" firstCol="1" bandRow="1">
                <a:tableStyleId>{5C22544A-7EE6-4342-B048-85BDC9FD1C3A}</a:tableStyleId>
              </a:tblPr>
              <a:tblGrid>
                <a:gridCol w="2807086">
                  <a:extLst>
                    <a:ext uri="{9D8B030D-6E8A-4147-A177-3AD203B41FA5}">
                      <a16:colId xmlns:a16="http://schemas.microsoft.com/office/drawing/2014/main" val="145921611"/>
                    </a:ext>
                  </a:extLst>
                </a:gridCol>
                <a:gridCol w="3221890">
                  <a:extLst>
                    <a:ext uri="{9D8B030D-6E8A-4147-A177-3AD203B41FA5}">
                      <a16:colId xmlns:a16="http://schemas.microsoft.com/office/drawing/2014/main" val="1571081542"/>
                    </a:ext>
                  </a:extLst>
                </a:gridCol>
              </a:tblGrid>
              <a:tr h="288879">
                <a:tc>
                  <a:txBody>
                    <a:bodyPr/>
                    <a:lstStyle/>
                    <a:p>
                      <a:pPr marL="457200" algn="just">
                        <a:lnSpc>
                          <a:spcPct val="107000"/>
                        </a:lnSpc>
                        <a:spcAft>
                          <a:spcPts val="0"/>
                        </a:spcAft>
                      </a:pPr>
                      <a:r>
                        <a:rPr lang="tr-TR" sz="1100">
                          <a:effectLst/>
                        </a:rPr>
                        <a:t>İdari Para Cezası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9800840"/>
                  </a:ext>
                </a:extLst>
              </a:tr>
              <a:tr h="289094">
                <a:tc>
                  <a:txBody>
                    <a:bodyPr/>
                    <a:lstStyle/>
                    <a:p>
                      <a:pPr marL="457200" algn="just">
                        <a:lnSpc>
                          <a:spcPct val="107000"/>
                        </a:lnSpc>
                        <a:spcAft>
                          <a:spcPts val="0"/>
                        </a:spcAft>
                      </a:pPr>
                      <a:r>
                        <a:rPr lang="tr-TR" sz="1100">
                          <a:effectLst/>
                        </a:rPr>
                        <a:t>İdari Para Cezası Tutarı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330.031,00 TL.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107441"/>
                  </a:ext>
                </a:extLst>
              </a:tr>
            </a:tbl>
          </a:graphicData>
        </a:graphic>
      </p:graphicFrame>
      <p:sp>
        <p:nvSpPr>
          <p:cNvPr id="6" name="Dikdörtgen 5">
            <a:extLst>
              <a:ext uri="{FF2B5EF4-FFF2-40B4-BE49-F238E27FC236}">
                <a16:creationId xmlns:a16="http://schemas.microsoft.com/office/drawing/2014/main" id="{E3A40738-D24D-467C-ACDD-5839696765AF}"/>
              </a:ext>
            </a:extLst>
          </p:cNvPr>
          <p:cNvSpPr/>
          <p:nvPr/>
        </p:nvSpPr>
        <p:spPr>
          <a:xfrm>
            <a:off x="2163084" y="3593593"/>
            <a:ext cx="4759054" cy="375552"/>
          </a:xfrm>
          <a:prstGeom prst="rect">
            <a:avLst/>
          </a:prstGeom>
        </p:spPr>
        <p:txBody>
          <a:bodyPr wrap="square">
            <a:spAutoFit/>
          </a:bodyPr>
          <a:lstStyle/>
          <a:p>
            <a:pPr marL="678180" algn="just">
              <a:lnSpc>
                <a:spcPct val="107000"/>
              </a:lnSpc>
              <a:spcAft>
                <a:spcPts val="800"/>
              </a:spcAft>
            </a:pPr>
            <a:r>
              <a:rPr lang="tr-TR" b="1" dirty="0">
                <a:latin typeface="Calibri" panose="020F0502020204030204" pitchFamily="34" charset="0"/>
                <a:ea typeface="Calibri" panose="020F0502020204030204" pitchFamily="34" charset="0"/>
                <a:cs typeface="Times New Roman" panose="02020603050405020304" pitchFamily="18" charset="0"/>
              </a:rPr>
              <a:t>DİĞER İŞLEMLER: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o 6">
            <a:extLst>
              <a:ext uri="{FF2B5EF4-FFF2-40B4-BE49-F238E27FC236}">
                <a16:creationId xmlns:a16="http://schemas.microsoft.com/office/drawing/2014/main" id="{FCDA3C48-8F32-492D-BEA3-41AA27549EE2}"/>
              </a:ext>
            </a:extLst>
          </p:cNvPr>
          <p:cNvGraphicFramePr>
            <a:graphicFrameLocks noGrp="1"/>
          </p:cNvGraphicFramePr>
          <p:nvPr>
            <p:extLst>
              <p:ext uri="{D42A27DB-BD31-4B8C-83A1-F6EECF244321}">
                <p14:modId xmlns:p14="http://schemas.microsoft.com/office/powerpoint/2010/main" val="807645056"/>
              </p:ext>
            </p:extLst>
          </p:nvPr>
        </p:nvGraphicFramePr>
        <p:xfrm>
          <a:off x="2813182" y="4179990"/>
          <a:ext cx="6028975" cy="1200214"/>
        </p:xfrm>
        <a:graphic>
          <a:graphicData uri="http://schemas.openxmlformats.org/drawingml/2006/table">
            <a:tbl>
              <a:tblPr firstRow="1" firstCol="1" bandRow="1">
                <a:tableStyleId>{5C22544A-7EE6-4342-B048-85BDC9FD1C3A}</a:tableStyleId>
              </a:tblPr>
              <a:tblGrid>
                <a:gridCol w="3467000">
                  <a:extLst>
                    <a:ext uri="{9D8B030D-6E8A-4147-A177-3AD203B41FA5}">
                      <a16:colId xmlns:a16="http://schemas.microsoft.com/office/drawing/2014/main" val="3630802552"/>
                    </a:ext>
                  </a:extLst>
                </a:gridCol>
                <a:gridCol w="2561975">
                  <a:extLst>
                    <a:ext uri="{9D8B030D-6E8A-4147-A177-3AD203B41FA5}">
                      <a16:colId xmlns:a16="http://schemas.microsoft.com/office/drawing/2014/main" val="1302297424"/>
                    </a:ext>
                  </a:extLst>
                </a:gridCol>
              </a:tblGrid>
              <a:tr h="0">
                <a:tc>
                  <a:txBody>
                    <a:bodyPr/>
                    <a:lstStyle/>
                    <a:p>
                      <a:pPr marL="457200" algn="just">
                        <a:lnSpc>
                          <a:spcPct val="107000"/>
                        </a:lnSpc>
                        <a:spcAft>
                          <a:spcPts val="0"/>
                        </a:spcAft>
                      </a:pPr>
                      <a:r>
                        <a:rPr lang="tr-TR" sz="1100">
                          <a:effectLst/>
                        </a:rPr>
                        <a:t>Yem İşletmeleri Denetim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5585326"/>
                  </a:ext>
                </a:extLst>
              </a:tr>
              <a:tr h="0">
                <a:tc>
                  <a:txBody>
                    <a:bodyPr/>
                    <a:lstStyle/>
                    <a:p>
                      <a:pPr marL="457200" algn="just">
                        <a:lnSpc>
                          <a:spcPct val="107000"/>
                        </a:lnSpc>
                        <a:spcAft>
                          <a:spcPts val="0"/>
                        </a:spcAft>
                      </a:pPr>
                      <a:r>
                        <a:rPr lang="tr-TR" sz="1100">
                          <a:effectLst/>
                        </a:rPr>
                        <a:t>Gübre Bayi Denetimleri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8981702"/>
                  </a:ext>
                </a:extLst>
              </a:tr>
              <a:tr h="0">
                <a:tc>
                  <a:txBody>
                    <a:bodyPr/>
                    <a:lstStyle/>
                    <a:p>
                      <a:pPr marL="457200" algn="just">
                        <a:lnSpc>
                          <a:spcPct val="107000"/>
                        </a:lnSpc>
                        <a:spcAft>
                          <a:spcPts val="0"/>
                        </a:spcAft>
                      </a:pPr>
                      <a:r>
                        <a:rPr lang="tr-TR" sz="1100">
                          <a:effectLst/>
                        </a:rPr>
                        <a:t>Su Ürünleri Satış Yeri Denetimi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6313208"/>
                  </a:ext>
                </a:extLst>
              </a:tr>
              <a:tr h="0">
                <a:tc>
                  <a:txBody>
                    <a:bodyPr/>
                    <a:lstStyle/>
                    <a:p>
                      <a:pPr marL="457200" algn="just">
                        <a:lnSpc>
                          <a:spcPct val="107000"/>
                        </a:lnSpc>
                        <a:spcAft>
                          <a:spcPts val="0"/>
                        </a:spcAft>
                      </a:pPr>
                      <a:r>
                        <a:rPr lang="tr-TR" sz="1100">
                          <a:effectLst/>
                        </a:rPr>
                        <a:t>Küçükbaş Hayvan Küpeleme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1687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0084273"/>
                  </a:ext>
                </a:extLst>
              </a:tr>
              <a:tr h="0">
                <a:tc>
                  <a:txBody>
                    <a:bodyPr/>
                    <a:lstStyle/>
                    <a:p>
                      <a:pPr marL="457200" algn="just">
                        <a:lnSpc>
                          <a:spcPct val="107000"/>
                        </a:lnSpc>
                        <a:spcAft>
                          <a:spcPts val="0"/>
                        </a:spcAft>
                      </a:pPr>
                      <a:r>
                        <a:rPr lang="tr-TR" sz="1100">
                          <a:effectLst/>
                        </a:rPr>
                        <a:t>Verilen Amatör Balıkçı Belgesi Satışı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65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3788664"/>
                  </a:ext>
                </a:extLst>
              </a:tr>
              <a:tr h="0">
                <a:tc>
                  <a:txBody>
                    <a:bodyPr/>
                    <a:lstStyle/>
                    <a:p>
                      <a:pPr marL="457200" algn="just">
                        <a:lnSpc>
                          <a:spcPct val="107000"/>
                        </a:lnSpc>
                        <a:spcAft>
                          <a:spcPts val="0"/>
                        </a:spcAft>
                      </a:pPr>
                      <a:r>
                        <a:rPr lang="tr-TR" sz="1100">
                          <a:effectLst/>
                        </a:rPr>
                        <a:t>Düzenlenen Su Ürünleri İhracat Sertifika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6932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1942631"/>
                  </a:ext>
                </a:extLst>
              </a:tr>
            </a:tbl>
          </a:graphicData>
        </a:graphic>
      </p:graphicFrame>
    </p:spTree>
    <p:extLst>
      <p:ext uri="{BB962C8B-B14F-4D97-AF65-F5344CB8AC3E}">
        <p14:creationId xmlns:p14="http://schemas.microsoft.com/office/powerpoint/2010/main" val="3768738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11. Gaziemir Orman İşletme Müdürlüğü:</a:t>
            </a:r>
          </a:p>
          <a:p>
            <a:pPr marL="0" indent="0">
              <a:buNone/>
            </a:pPr>
            <a:r>
              <a:rPr lang="tr-TR" b="1" dirty="0"/>
              <a:t>     KADASTRO VE MÜLKİYET:</a:t>
            </a:r>
          </a:p>
          <a:p>
            <a:pPr marL="0" indent="0">
              <a:buNone/>
            </a:pPr>
            <a:endParaRPr lang="tr-TR" dirty="0"/>
          </a:p>
          <a:p>
            <a:pPr marL="0" indent="0">
              <a:buNone/>
            </a:pPr>
            <a:endParaRPr lang="tr-TR"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DCA488DE-1886-4401-8188-39C20905A19C}"/>
              </a:ext>
            </a:extLst>
          </p:cNvPr>
          <p:cNvGraphicFramePr>
            <a:graphicFrameLocks noGrp="1"/>
          </p:cNvGraphicFramePr>
          <p:nvPr>
            <p:extLst>
              <p:ext uri="{D42A27DB-BD31-4B8C-83A1-F6EECF244321}">
                <p14:modId xmlns:p14="http://schemas.microsoft.com/office/powerpoint/2010/main" val="2056017896"/>
              </p:ext>
            </p:extLst>
          </p:nvPr>
        </p:nvGraphicFramePr>
        <p:xfrm>
          <a:off x="3045041" y="3036163"/>
          <a:ext cx="6539967" cy="1935332"/>
        </p:xfrm>
        <a:graphic>
          <a:graphicData uri="http://schemas.openxmlformats.org/drawingml/2006/table">
            <a:tbl>
              <a:tblPr firstRow="1" firstCol="1" bandRow="1">
                <a:tableStyleId>{5C22544A-7EE6-4342-B048-85BDC9FD1C3A}</a:tableStyleId>
              </a:tblPr>
              <a:tblGrid>
                <a:gridCol w="4920928">
                  <a:extLst>
                    <a:ext uri="{9D8B030D-6E8A-4147-A177-3AD203B41FA5}">
                      <a16:colId xmlns:a16="http://schemas.microsoft.com/office/drawing/2014/main" val="4199537070"/>
                    </a:ext>
                  </a:extLst>
                </a:gridCol>
                <a:gridCol w="1619039">
                  <a:extLst>
                    <a:ext uri="{9D8B030D-6E8A-4147-A177-3AD203B41FA5}">
                      <a16:colId xmlns:a16="http://schemas.microsoft.com/office/drawing/2014/main" val="2407790995"/>
                    </a:ext>
                  </a:extLst>
                </a:gridCol>
              </a:tblGrid>
              <a:tr h="241759">
                <a:tc>
                  <a:txBody>
                    <a:bodyPr/>
                    <a:lstStyle/>
                    <a:p>
                      <a:pPr marL="457200" algn="just">
                        <a:lnSpc>
                          <a:spcPct val="107000"/>
                        </a:lnSpc>
                        <a:spcAft>
                          <a:spcPts val="0"/>
                        </a:spcAft>
                      </a:pPr>
                      <a:r>
                        <a:rPr lang="tr-TR" sz="1100">
                          <a:effectLst/>
                        </a:rPr>
                        <a:t>Gelen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1759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8232858"/>
                  </a:ext>
                </a:extLst>
              </a:tr>
              <a:tr h="241939">
                <a:tc>
                  <a:txBody>
                    <a:bodyPr/>
                    <a:lstStyle/>
                    <a:p>
                      <a:pPr marL="457200" algn="just">
                        <a:lnSpc>
                          <a:spcPct val="107000"/>
                        </a:lnSpc>
                        <a:spcAft>
                          <a:spcPts val="0"/>
                        </a:spcAft>
                      </a:pPr>
                      <a:r>
                        <a:rPr lang="tr-TR" sz="1100">
                          <a:effectLst/>
                        </a:rPr>
                        <a:t>Giden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2013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1495231"/>
                  </a:ext>
                </a:extLst>
              </a:tr>
              <a:tr h="241939">
                <a:tc>
                  <a:txBody>
                    <a:bodyPr/>
                    <a:lstStyle/>
                    <a:p>
                      <a:pPr marL="457200" algn="just">
                        <a:lnSpc>
                          <a:spcPct val="107000"/>
                        </a:lnSpc>
                        <a:spcAft>
                          <a:spcPts val="0"/>
                        </a:spcAft>
                      </a:pPr>
                      <a:r>
                        <a:rPr lang="tr-TR" sz="1100">
                          <a:effectLst/>
                        </a:rPr>
                        <a:t>Kurum Görüşü gelen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268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13788"/>
                  </a:ext>
                </a:extLst>
              </a:tr>
              <a:tr h="241939">
                <a:tc>
                  <a:txBody>
                    <a:bodyPr/>
                    <a:lstStyle/>
                    <a:p>
                      <a:pPr marL="457200" algn="just">
                        <a:lnSpc>
                          <a:spcPct val="107000"/>
                        </a:lnSpc>
                        <a:spcAft>
                          <a:spcPts val="0"/>
                        </a:spcAft>
                      </a:pPr>
                      <a:r>
                        <a:rPr lang="tr-TR" sz="1100">
                          <a:effectLst/>
                        </a:rPr>
                        <a:t>Kurum Görüşü giden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619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6174471"/>
                  </a:ext>
                </a:extLst>
              </a:tr>
              <a:tr h="241939">
                <a:tc>
                  <a:txBody>
                    <a:bodyPr/>
                    <a:lstStyle/>
                    <a:p>
                      <a:pPr marL="457200" algn="just">
                        <a:lnSpc>
                          <a:spcPct val="107000"/>
                        </a:lnSpc>
                        <a:spcAft>
                          <a:spcPts val="0"/>
                        </a:spcAft>
                      </a:pPr>
                      <a:r>
                        <a:rPr lang="tr-TR" sz="1100">
                          <a:effectLst/>
                        </a:rPr>
                        <a:t>Tapu Kadastroyla ilgili yazı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2570754"/>
                  </a:ext>
                </a:extLst>
              </a:tr>
              <a:tr h="241939">
                <a:tc>
                  <a:txBody>
                    <a:bodyPr/>
                    <a:lstStyle/>
                    <a:p>
                      <a:pPr marL="457200" algn="just">
                        <a:lnSpc>
                          <a:spcPct val="107000"/>
                        </a:lnSpc>
                        <a:spcAft>
                          <a:spcPts val="0"/>
                        </a:spcAft>
                      </a:pPr>
                      <a:r>
                        <a:rPr lang="tr-TR" sz="1100">
                          <a:effectLst/>
                        </a:rPr>
                        <a:t>Mahkeme müzekkereleri, adli yazışmalar, bilirkişi raporları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352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057782"/>
                  </a:ext>
                </a:extLst>
              </a:tr>
              <a:tr h="241939">
                <a:tc>
                  <a:txBody>
                    <a:bodyPr/>
                    <a:lstStyle/>
                    <a:p>
                      <a:pPr marL="457200" algn="just">
                        <a:lnSpc>
                          <a:spcPct val="107000"/>
                        </a:lnSpc>
                        <a:spcAft>
                          <a:spcPts val="0"/>
                        </a:spcAft>
                      </a:pPr>
                      <a:r>
                        <a:rPr lang="tr-TR" sz="1100">
                          <a:effectLst/>
                        </a:rPr>
                        <a:t>Pazar satışlı tapulu kesim müracaatı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7714672"/>
                  </a:ext>
                </a:extLst>
              </a:tr>
              <a:tr h="241939">
                <a:tc>
                  <a:txBody>
                    <a:bodyPr/>
                    <a:lstStyle/>
                    <a:p>
                      <a:pPr marL="457200" algn="just">
                        <a:lnSpc>
                          <a:spcPct val="107000"/>
                        </a:lnSpc>
                        <a:spcAft>
                          <a:spcPts val="0"/>
                        </a:spcAft>
                      </a:pPr>
                      <a:r>
                        <a:rPr lang="tr-TR" sz="1100" dirty="0">
                          <a:effectLst/>
                        </a:rPr>
                        <a:t>Ağaç kesim talepleri sayısı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280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5652642"/>
                  </a:ext>
                </a:extLst>
              </a:tr>
            </a:tbl>
          </a:graphicData>
        </a:graphic>
      </p:graphicFrame>
    </p:spTree>
    <p:extLst>
      <p:ext uri="{BB962C8B-B14F-4D97-AF65-F5344CB8AC3E}">
        <p14:creationId xmlns:p14="http://schemas.microsoft.com/office/powerpoint/2010/main" val="207738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dirty="0"/>
              <a:t>İZİN VE İRTİFAK:</a:t>
            </a:r>
            <a:endParaRPr lang="tr-TR" dirty="0"/>
          </a:p>
          <a:p>
            <a:endParaRPr lang="tr-TR" b="1" dirty="0"/>
          </a:p>
          <a:p>
            <a:endParaRPr lang="tr-TR" b="1" dirty="0"/>
          </a:p>
          <a:p>
            <a:endParaRPr lang="tr-TR" b="1" dirty="0"/>
          </a:p>
          <a:p>
            <a:endParaRPr lang="tr-TR" b="1" dirty="0"/>
          </a:p>
          <a:p>
            <a:r>
              <a:rPr lang="tr-TR" b="1" dirty="0"/>
              <a:t>DAMGA VE ÜRETİM</a:t>
            </a:r>
          </a:p>
          <a:p>
            <a:pPr marL="0" indent="0">
              <a:buNone/>
            </a:pPr>
            <a:endParaRPr lang="tr-TR" b="1" dirty="0"/>
          </a:p>
          <a:p>
            <a:pPr marL="0" indent="0">
              <a:buNone/>
            </a:pPr>
            <a:endParaRPr lang="tr-TR" b="1" dirty="0"/>
          </a:p>
          <a:p>
            <a:pPr marL="0" indent="0">
              <a:buNone/>
            </a:pPr>
            <a:endParaRPr lang="tr-TR" dirty="0"/>
          </a:p>
          <a:p>
            <a:endParaRPr lang="tr-TR" b="1" dirty="0"/>
          </a:p>
          <a:p>
            <a:endParaRPr lang="tr-TR"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0E0A42BD-B837-4650-9C28-BBBA3453CA01}"/>
              </a:ext>
            </a:extLst>
          </p:cNvPr>
          <p:cNvGraphicFramePr>
            <a:graphicFrameLocks noGrp="1"/>
          </p:cNvGraphicFramePr>
          <p:nvPr>
            <p:extLst>
              <p:ext uri="{D42A27DB-BD31-4B8C-83A1-F6EECF244321}">
                <p14:modId xmlns:p14="http://schemas.microsoft.com/office/powerpoint/2010/main" val="1011684950"/>
              </p:ext>
            </p:extLst>
          </p:nvPr>
        </p:nvGraphicFramePr>
        <p:xfrm>
          <a:off x="2929631" y="2627791"/>
          <a:ext cx="5514712" cy="1251751"/>
        </p:xfrm>
        <a:graphic>
          <a:graphicData uri="http://schemas.openxmlformats.org/drawingml/2006/table">
            <a:tbl>
              <a:tblPr firstRow="1" firstCol="1" bandRow="1">
                <a:tableStyleId>{5C22544A-7EE6-4342-B048-85BDC9FD1C3A}</a:tableStyleId>
              </a:tblPr>
              <a:tblGrid>
                <a:gridCol w="2494625">
                  <a:extLst>
                    <a:ext uri="{9D8B030D-6E8A-4147-A177-3AD203B41FA5}">
                      <a16:colId xmlns:a16="http://schemas.microsoft.com/office/drawing/2014/main" val="3441838507"/>
                    </a:ext>
                  </a:extLst>
                </a:gridCol>
                <a:gridCol w="3020087">
                  <a:extLst>
                    <a:ext uri="{9D8B030D-6E8A-4147-A177-3AD203B41FA5}">
                      <a16:colId xmlns:a16="http://schemas.microsoft.com/office/drawing/2014/main" val="2567049324"/>
                    </a:ext>
                  </a:extLst>
                </a:gridCol>
              </a:tblGrid>
              <a:tr h="312763">
                <a:tc>
                  <a:txBody>
                    <a:bodyPr/>
                    <a:lstStyle/>
                    <a:p>
                      <a:pPr marL="457200" algn="just">
                        <a:lnSpc>
                          <a:spcPct val="107000"/>
                        </a:lnSpc>
                        <a:spcAft>
                          <a:spcPts val="0"/>
                        </a:spcAft>
                      </a:pPr>
                      <a:r>
                        <a:rPr lang="tr-TR" sz="1100">
                          <a:effectLst/>
                        </a:rPr>
                        <a:t>İptal edilen izin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12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2831610"/>
                  </a:ext>
                </a:extLst>
              </a:tr>
              <a:tr h="312996">
                <a:tc>
                  <a:txBody>
                    <a:bodyPr/>
                    <a:lstStyle/>
                    <a:p>
                      <a:pPr marL="457200" algn="just">
                        <a:lnSpc>
                          <a:spcPct val="107000"/>
                        </a:lnSpc>
                        <a:spcAft>
                          <a:spcPts val="0"/>
                        </a:spcAft>
                      </a:pPr>
                      <a:r>
                        <a:rPr lang="tr-TR" sz="1100">
                          <a:effectLst/>
                        </a:rPr>
                        <a:t>Verilen izin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6726630"/>
                  </a:ext>
                </a:extLst>
              </a:tr>
              <a:tr h="312996">
                <a:tc>
                  <a:txBody>
                    <a:bodyPr/>
                    <a:lstStyle/>
                    <a:p>
                      <a:pPr marL="457200" algn="just">
                        <a:lnSpc>
                          <a:spcPct val="107000"/>
                        </a:lnSpc>
                        <a:spcAft>
                          <a:spcPts val="0"/>
                        </a:spcAft>
                      </a:pPr>
                      <a:r>
                        <a:rPr lang="tr-TR" sz="1100">
                          <a:effectLst/>
                        </a:rPr>
                        <a:t>Gelen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2364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3624424"/>
                  </a:ext>
                </a:extLst>
              </a:tr>
              <a:tr h="312996">
                <a:tc>
                  <a:txBody>
                    <a:bodyPr/>
                    <a:lstStyle/>
                    <a:p>
                      <a:pPr marL="457200" algn="just">
                        <a:lnSpc>
                          <a:spcPct val="107000"/>
                        </a:lnSpc>
                        <a:spcAft>
                          <a:spcPts val="0"/>
                        </a:spcAft>
                      </a:pPr>
                      <a:r>
                        <a:rPr lang="tr-TR" sz="1100">
                          <a:effectLst/>
                        </a:rPr>
                        <a:t>Giden evrak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2875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3947442"/>
                  </a:ext>
                </a:extLst>
              </a:tr>
            </a:tbl>
          </a:graphicData>
        </a:graphic>
      </p:graphicFrame>
      <p:graphicFrame>
        <p:nvGraphicFramePr>
          <p:cNvPr id="6" name="Tablo 5">
            <a:extLst>
              <a:ext uri="{FF2B5EF4-FFF2-40B4-BE49-F238E27FC236}">
                <a16:creationId xmlns:a16="http://schemas.microsoft.com/office/drawing/2014/main" id="{CB28DFF0-7E24-4F20-B2E9-1B277A48D96B}"/>
              </a:ext>
            </a:extLst>
          </p:cNvPr>
          <p:cNvGraphicFramePr>
            <a:graphicFrameLocks noGrp="1"/>
          </p:cNvGraphicFramePr>
          <p:nvPr>
            <p:extLst>
              <p:ext uri="{D42A27DB-BD31-4B8C-83A1-F6EECF244321}">
                <p14:modId xmlns:p14="http://schemas.microsoft.com/office/powerpoint/2010/main" val="3580745125"/>
              </p:ext>
            </p:extLst>
          </p:nvPr>
        </p:nvGraphicFramePr>
        <p:xfrm>
          <a:off x="2929631" y="4890269"/>
          <a:ext cx="5514712" cy="1020953"/>
        </p:xfrm>
        <a:graphic>
          <a:graphicData uri="http://schemas.openxmlformats.org/drawingml/2006/table">
            <a:tbl>
              <a:tblPr firstRow="1" firstCol="1" bandRow="1">
                <a:tableStyleId>{5C22544A-7EE6-4342-B048-85BDC9FD1C3A}</a:tableStyleId>
              </a:tblPr>
              <a:tblGrid>
                <a:gridCol w="2563506">
                  <a:extLst>
                    <a:ext uri="{9D8B030D-6E8A-4147-A177-3AD203B41FA5}">
                      <a16:colId xmlns:a16="http://schemas.microsoft.com/office/drawing/2014/main" val="1243205194"/>
                    </a:ext>
                  </a:extLst>
                </a:gridCol>
                <a:gridCol w="2951206">
                  <a:extLst>
                    <a:ext uri="{9D8B030D-6E8A-4147-A177-3AD203B41FA5}">
                      <a16:colId xmlns:a16="http://schemas.microsoft.com/office/drawing/2014/main" val="2749862198"/>
                    </a:ext>
                  </a:extLst>
                </a:gridCol>
              </a:tblGrid>
              <a:tr h="0">
                <a:tc>
                  <a:txBody>
                    <a:bodyPr/>
                    <a:lstStyle/>
                    <a:p>
                      <a:pPr marL="457200" algn="just">
                        <a:lnSpc>
                          <a:spcPct val="107000"/>
                        </a:lnSpc>
                        <a:spcAft>
                          <a:spcPts val="0"/>
                        </a:spcAft>
                      </a:pPr>
                      <a:r>
                        <a:rPr lang="tr-TR" sz="1100">
                          <a:effectLst/>
                        </a:rPr>
                        <a:t>Dikili damga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432.530 m3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0003041"/>
                  </a:ext>
                </a:extLst>
              </a:tr>
              <a:tr h="0">
                <a:tc>
                  <a:txBody>
                    <a:bodyPr/>
                    <a:lstStyle/>
                    <a:p>
                      <a:pPr marL="457200" algn="just">
                        <a:lnSpc>
                          <a:spcPct val="107000"/>
                        </a:lnSpc>
                        <a:spcAft>
                          <a:spcPts val="0"/>
                        </a:spcAft>
                      </a:pPr>
                      <a:r>
                        <a:rPr lang="tr-TR" sz="1100">
                          <a:effectLst/>
                        </a:rPr>
                        <a:t>Yakacak Odun üretimi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11.571 ster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8605735"/>
                  </a:ext>
                </a:extLst>
              </a:tr>
              <a:tr h="0">
                <a:tc>
                  <a:txBody>
                    <a:bodyPr/>
                    <a:lstStyle/>
                    <a:p>
                      <a:pPr marL="457200" algn="just">
                        <a:lnSpc>
                          <a:spcPct val="107000"/>
                        </a:lnSpc>
                        <a:spcAft>
                          <a:spcPts val="0"/>
                        </a:spcAft>
                      </a:pPr>
                      <a:r>
                        <a:rPr lang="tr-TR" sz="1100">
                          <a:effectLst/>
                        </a:rPr>
                        <a:t>Endüstriyel Odun Üretimi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492.049 m3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5035657"/>
                  </a:ext>
                </a:extLst>
              </a:tr>
              <a:tr h="0">
                <a:tc>
                  <a:txBody>
                    <a:bodyPr/>
                    <a:lstStyle/>
                    <a:p>
                      <a:pPr marL="457200" algn="just">
                        <a:lnSpc>
                          <a:spcPct val="107000"/>
                        </a:lnSpc>
                        <a:spcAft>
                          <a:spcPts val="0"/>
                        </a:spcAft>
                      </a:pPr>
                      <a:r>
                        <a:rPr lang="tr-TR" sz="1100">
                          <a:effectLst/>
                        </a:rPr>
                        <a:t>Endüstriyel Odun satışı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302.521 m3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772716"/>
                  </a:ext>
                </a:extLst>
              </a:tr>
              <a:tr h="0">
                <a:tc>
                  <a:txBody>
                    <a:bodyPr/>
                    <a:lstStyle/>
                    <a:p>
                      <a:pPr marL="457200" algn="just">
                        <a:lnSpc>
                          <a:spcPct val="107000"/>
                        </a:lnSpc>
                        <a:spcAft>
                          <a:spcPts val="0"/>
                        </a:spcAft>
                      </a:pPr>
                      <a:r>
                        <a:rPr lang="tr-TR" sz="1100">
                          <a:effectLst/>
                        </a:rPr>
                        <a:t>Dikili Ağaç Satışı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175.884 m3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6025074"/>
                  </a:ext>
                </a:extLst>
              </a:tr>
              <a:tr h="0">
                <a:tc>
                  <a:txBody>
                    <a:bodyPr/>
                    <a:lstStyle/>
                    <a:p>
                      <a:pPr marL="457200" algn="just">
                        <a:lnSpc>
                          <a:spcPct val="107000"/>
                        </a:lnSpc>
                        <a:spcAft>
                          <a:spcPts val="0"/>
                        </a:spcAft>
                      </a:pPr>
                      <a:r>
                        <a:rPr lang="tr-TR" sz="1100">
                          <a:effectLst/>
                        </a:rPr>
                        <a:t>Satış geliri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78.075.968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612948"/>
                  </a:ext>
                </a:extLst>
              </a:tr>
            </a:tbl>
          </a:graphicData>
        </a:graphic>
      </p:graphicFrame>
    </p:spTree>
    <p:extLst>
      <p:ext uri="{BB962C8B-B14F-4D97-AF65-F5344CB8AC3E}">
        <p14:creationId xmlns:p14="http://schemas.microsoft.com/office/powerpoint/2010/main" val="2935885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dirty="0"/>
              <a:t>AĞAÇLANDIRMA: </a:t>
            </a:r>
            <a:endParaRPr lang="tr-TR" dirty="0"/>
          </a:p>
          <a:p>
            <a:endParaRPr lang="tr-TR" dirty="0"/>
          </a:p>
          <a:p>
            <a:endParaRPr lang="tr-TR" dirty="0"/>
          </a:p>
          <a:p>
            <a:endParaRPr lang="tr-TR" dirty="0"/>
          </a:p>
          <a:p>
            <a:endParaRPr lang="tr-TR" dirty="0"/>
          </a:p>
          <a:p>
            <a:r>
              <a:rPr lang="tr-TR" b="1" dirty="0"/>
              <a:t>ÖZEL AĞAÇLANDIRMA:</a:t>
            </a:r>
            <a:endParaRPr lang="tr-TR"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5843157E-CA70-40BD-BEDA-9F7A56B34BD5}"/>
              </a:ext>
            </a:extLst>
          </p:cNvPr>
          <p:cNvGraphicFramePr>
            <a:graphicFrameLocks noGrp="1"/>
          </p:cNvGraphicFramePr>
          <p:nvPr>
            <p:extLst>
              <p:ext uri="{D42A27DB-BD31-4B8C-83A1-F6EECF244321}">
                <p14:modId xmlns:p14="http://schemas.microsoft.com/office/powerpoint/2010/main" val="579831027"/>
              </p:ext>
            </p:extLst>
          </p:nvPr>
        </p:nvGraphicFramePr>
        <p:xfrm>
          <a:off x="3027285" y="2654423"/>
          <a:ext cx="6557723" cy="1260629"/>
        </p:xfrm>
        <a:graphic>
          <a:graphicData uri="http://schemas.openxmlformats.org/drawingml/2006/table">
            <a:tbl>
              <a:tblPr firstRow="1" firstCol="1" bandRow="1">
                <a:tableStyleId>{5C22544A-7EE6-4342-B048-85BDC9FD1C3A}</a:tableStyleId>
              </a:tblPr>
              <a:tblGrid>
                <a:gridCol w="2956472">
                  <a:extLst>
                    <a:ext uri="{9D8B030D-6E8A-4147-A177-3AD203B41FA5}">
                      <a16:colId xmlns:a16="http://schemas.microsoft.com/office/drawing/2014/main" val="1594127767"/>
                    </a:ext>
                  </a:extLst>
                </a:gridCol>
                <a:gridCol w="3601251">
                  <a:extLst>
                    <a:ext uri="{9D8B030D-6E8A-4147-A177-3AD203B41FA5}">
                      <a16:colId xmlns:a16="http://schemas.microsoft.com/office/drawing/2014/main" val="2683764423"/>
                    </a:ext>
                  </a:extLst>
                </a:gridCol>
              </a:tblGrid>
              <a:tr h="420001">
                <a:tc>
                  <a:txBody>
                    <a:bodyPr/>
                    <a:lstStyle/>
                    <a:p>
                      <a:pPr marL="457200" algn="just">
                        <a:lnSpc>
                          <a:spcPct val="107000"/>
                        </a:lnSpc>
                        <a:spcAft>
                          <a:spcPts val="0"/>
                        </a:spcAft>
                      </a:pPr>
                      <a:r>
                        <a:rPr lang="tr-TR" sz="1100">
                          <a:effectLst/>
                        </a:rPr>
                        <a:t>Sakız Ağaçlandırması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15 da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6556495"/>
                  </a:ext>
                </a:extLst>
              </a:tr>
              <a:tr h="420314">
                <a:tc>
                  <a:txBody>
                    <a:bodyPr/>
                    <a:lstStyle/>
                    <a:p>
                      <a:pPr marL="457200" algn="just">
                        <a:lnSpc>
                          <a:spcPct val="107000"/>
                        </a:lnSpc>
                        <a:spcAft>
                          <a:spcPts val="0"/>
                        </a:spcAft>
                      </a:pPr>
                      <a:r>
                        <a:rPr lang="tr-TR" sz="1100">
                          <a:effectLst/>
                        </a:rPr>
                        <a:t>Ağaçlandırma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146 da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5233051"/>
                  </a:ext>
                </a:extLst>
              </a:tr>
              <a:tr h="420314">
                <a:tc>
                  <a:txBody>
                    <a:bodyPr/>
                    <a:lstStyle/>
                    <a:p>
                      <a:pPr marL="457200" algn="just">
                        <a:lnSpc>
                          <a:spcPct val="107000"/>
                        </a:lnSpc>
                        <a:spcAft>
                          <a:spcPts val="0"/>
                        </a:spcAft>
                      </a:pPr>
                      <a:r>
                        <a:rPr lang="tr-TR" sz="1100">
                          <a:effectLst/>
                        </a:rPr>
                        <a:t>Endüstriyel Ağaçlandırma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946 da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4437902"/>
                  </a:ext>
                </a:extLst>
              </a:tr>
            </a:tbl>
          </a:graphicData>
        </a:graphic>
      </p:graphicFrame>
      <p:graphicFrame>
        <p:nvGraphicFramePr>
          <p:cNvPr id="6" name="Tablo 5">
            <a:extLst>
              <a:ext uri="{FF2B5EF4-FFF2-40B4-BE49-F238E27FC236}">
                <a16:creationId xmlns:a16="http://schemas.microsoft.com/office/drawing/2014/main" id="{A637D261-45A3-4054-B712-DEA44E63B327}"/>
              </a:ext>
            </a:extLst>
          </p:cNvPr>
          <p:cNvGraphicFramePr>
            <a:graphicFrameLocks noGrp="1"/>
          </p:cNvGraphicFramePr>
          <p:nvPr>
            <p:extLst>
              <p:ext uri="{D42A27DB-BD31-4B8C-83A1-F6EECF244321}">
                <p14:modId xmlns:p14="http://schemas.microsoft.com/office/powerpoint/2010/main" val="2153666561"/>
              </p:ext>
            </p:extLst>
          </p:nvPr>
        </p:nvGraphicFramePr>
        <p:xfrm>
          <a:off x="3027285" y="4881188"/>
          <a:ext cx="6557722" cy="1258633"/>
        </p:xfrm>
        <a:graphic>
          <a:graphicData uri="http://schemas.openxmlformats.org/drawingml/2006/table">
            <a:tbl>
              <a:tblPr firstRow="1" firstCol="1" bandRow="1">
                <a:tableStyleId>{5C22544A-7EE6-4342-B048-85BDC9FD1C3A}</a:tableStyleId>
              </a:tblPr>
              <a:tblGrid>
                <a:gridCol w="2991745">
                  <a:extLst>
                    <a:ext uri="{9D8B030D-6E8A-4147-A177-3AD203B41FA5}">
                      <a16:colId xmlns:a16="http://schemas.microsoft.com/office/drawing/2014/main" val="499541815"/>
                    </a:ext>
                  </a:extLst>
                </a:gridCol>
                <a:gridCol w="3565977">
                  <a:extLst>
                    <a:ext uri="{9D8B030D-6E8A-4147-A177-3AD203B41FA5}">
                      <a16:colId xmlns:a16="http://schemas.microsoft.com/office/drawing/2014/main" val="63688336"/>
                    </a:ext>
                  </a:extLst>
                </a:gridCol>
              </a:tblGrid>
              <a:tr h="251577">
                <a:tc>
                  <a:txBody>
                    <a:bodyPr/>
                    <a:lstStyle/>
                    <a:p>
                      <a:pPr marL="457200" algn="just">
                        <a:lnSpc>
                          <a:spcPct val="107000"/>
                        </a:lnSpc>
                        <a:spcAft>
                          <a:spcPts val="0"/>
                        </a:spcAft>
                      </a:pPr>
                      <a:r>
                        <a:rPr lang="tr-TR" sz="1100">
                          <a:effectLst/>
                        </a:rPr>
                        <a:t>Tapulu Arazi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1,75 ha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5541131"/>
                  </a:ext>
                </a:extLst>
              </a:tr>
              <a:tr h="251764">
                <a:tc>
                  <a:txBody>
                    <a:bodyPr/>
                    <a:lstStyle/>
                    <a:p>
                      <a:pPr marL="457200" algn="just">
                        <a:lnSpc>
                          <a:spcPct val="107000"/>
                        </a:lnSpc>
                        <a:spcAft>
                          <a:spcPts val="0"/>
                        </a:spcAft>
                      </a:pPr>
                      <a:r>
                        <a:rPr lang="tr-TR" sz="1100">
                          <a:effectLst/>
                        </a:rPr>
                        <a:t>Orman Arazileri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2377,84 ha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453201"/>
                  </a:ext>
                </a:extLst>
              </a:tr>
              <a:tr h="251764">
                <a:tc>
                  <a:txBody>
                    <a:bodyPr/>
                    <a:lstStyle/>
                    <a:p>
                      <a:pPr marL="457200" algn="just">
                        <a:lnSpc>
                          <a:spcPct val="107000"/>
                        </a:lnSpc>
                        <a:spcAft>
                          <a:spcPts val="0"/>
                        </a:spcAft>
                      </a:pPr>
                      <a:r>
                        <a:rPr lang="tr-TR" sz="1100">
                          <a:effectLst/>
                        </a:rPr>
                        <a:t>Hazine arazileri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2.199,06 ha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6493860"/>
                  </a:ext>
                </a:extLst>
              </a:tr>
              <a:tr h="251764">
                <a:tc>
                  <a:txBody>
                    <a:bodyPr/>
                    <a:lstStyle/>
                    <a:p>
                      <a:pPr marL="457200" algn="just">
                        <a:lnSpc>
                          <a:spcPct val="107000"/>
                        </a:lnSpc>
                        <a:spcAft>
                          <a:spcPts val="0"/>
                        </a:spcAft>
                      </a:pPr>
                      <a:r>
                        <a:rPr lang="tr-TR" sz="1100">
                          <a:effectLst/>
                        </a:rPr>
                        <a:t>İmar-ihya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430,57 ha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617980"/>
                  </a:ext>
                </a:extLst>
              </a:tr>
              <a:tr h="251764">
                <a:tc>
                  <a:txBody>
                    <a:bodyPr/>
                    <a:lstStyle/>
                    <a:p>
                      <a:pPr marL="457200" algn="just">
                        <a:lnSpc>
                          <a:spcPct val="107000"/>
                        </a:lnSpc>
                        <a:spcAft>
                          <a:spcPts val="0"/>
                        </a:spcAft>
                      </a:pPr>
                      <a:r>
                        <a:rPr lang="tr-TR" sz="1100">
                          <a:effectLst/>
                        </a:rPr>
                        <a:t>Endüstriyel Özel Ağaçlandırma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20,19 ha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635725"/>
                  </a:ext>
                </a:extLst>
              </a:tr>
            </a:tbl>
          </a:graphicData>
        </a:graphic>
      </p:graphicFrame>
    </p:spTree>
    <p:extLst>
      <p:ext uri="{BB962C8B-B14F-4D97-AF65-F5344CB8AC3E}">
        <p14:creationId xmlns:p14="http://schemas.microsoft.com/office/powerpoint/2010/main" val="154505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680E14E9-CCF6-4564-8855-4FA669F5AECE}"/>
              </a:ext>
            </a:extLst>
          </p:cNvPr>
          <p:cNvGraphicFramePr>
            <a:graphicFrameLocks noGrp="1"/>
          </p:cNvGraphicFramePr>
          <p:nvPr>
            <p:extLst>
              <p:ext uri="{D42A27DB-BD31-4B8C-83A1-F6EECF244321}">
                <p14:modId xmlns:p14="http://schemas.microsoft.com/office/powerpoint/2010/main" val="2883926654"/>
              </p:ext>
            </p:extLst>
          </p:nvPr>
        </p:nvGraphicFramePr>
        <p:xfrm>
          <a:off x="3497802" y="2697162"/>
          <a:ext cx="6087206" cy="2382393"/>
        </p:xfrm>
        <a:graphic>
          <a:graphicData uri="http://schemas.openxmlformats.org/drawingml/2006/table">
            <a:tbl>
              <a:tblPr firstRow="1" firstCol="1" bandRow="1">
                <a:tableStyleId>{5C22544A-7EE6-4342-B048-85BDC9FD1C3A}</a:tableStyleId>
              </a:tblPr>
              <a:tblGrid>
                <a:gridCol w="3500486">
                  <a:extLst>
                    <a:ext uri="{9D8B030D-6E8A-4147-A177-3AD203B41FA5}">
                      <a16:colId xmlns:a16="http://schemas.microsoft.com/office/drawing/2014/main" val="2446383432"/>
                    </a:ext>
                  </a:extLst>
                </a:gridCol>
                <a:gridCol w="2586720">
                  <a:extLst>
                    <a:ext uri="{9D8B030D-6E8A-4147-A177-3AD203B41FA5}">
                      <a16:colId xmlns:a16="http://schemas.microsoft.com/office/drawing/2014/main" val="533702063"/>
                    </a:ext>
                  </a:extLst>
                </a:gridCol>
              </a:tblGrid>
              <a:tr h="0">
                <a:tc>
                  <a:txBody>
                    <a:bodyPr/>
                    <a:lstStyle/>
                    <a:p>
                      <a:pPr marL="457200" algn="just">
                        <a:lnSpc>
                          <a:spcPct val="107000"/>
                        </a:lnSpc>
                        <a:spcAft>
                          <a:spcPts val="0"/>
                        </a:spcAft>
                      </a:pPr>
                      <a:r>
                        <a:rPr lang="tr-TR" sz="1100">
                          <a:effectLst/>
                        </a:rPr>
                        <a:t>Gelen evrak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4042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5926393"/>
                  </a:ext>
                </a:extLst>
              </a:tr>
              <a:tr h="0">
                <a:tc>
                  <a:txBody>
                    <a:bodyPr/>
                    <a:lstStyle/>
                    <a:p>
                      <a:pPr marL="457200" algn="just">
                        <a:lnSpc>
                          <a:spcPct val="107000"/>
                        </a:lnSpc>
                        <a:spcAft>
                          <a:spcPts val="0"/>
                        </a:spcAft>
                      </a:pPr>
                      <a:r>
                        <a:rPr lang="tr-TR" sz="1100">
                          <a:effectLst/>
                        </a:rPr>
                        <a:t>Giden evrak ve onay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1797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3370771"/>
                  </a:ext>
                </a:extLst>
              </a:tr>
              <a:tr h="0">
                <a:tc>
                  <a:txBody>
                    <a:bodyPr/>
                    <a:lstStyle/>
                    <a:p>
                      <a:pPr marL="457200" algn="just">
                        <a:lnSpc>
                          <a:spcPct val="107000"/>
                        </a:lnSpc>
                        <a:spcAft>
                          <a:spcPts val="0"/>
                        </a:spcAft>
                      </a:pPr>
                      <a:r>
                        <a:rPr lang="tr-TR" sz="1100">
                          <a:effectLst/>
                        </a:rPr>
                        <a:t>Sonuçlandırılan CİMER başvurusu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295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4320464"/>
                  </a:ext>
                </a:extLst>
              </a:tr>
              <a:tr h="0">
                <a:tc>
                  <a:txBody>
                    <a:bodyPr/>
                    <a:lstStyle/>
                    <a:p>
                      <a:pPr marL="457200" algn="just">
                        <a:lnSpc>
                          <a:spcPct val="107000"/>
                        </a:lnSpc>
                        <a:spcAft>
                          <a:spcPts val="0"/>
                        </a:spcAft>
                      </a:pPr>
                      <a:r>
                        <a:rPr lang="tr-TR" sz="1100" dirty="0">
                          <a:effectLst/>
                        </a:rPr>
                        <a:t>Dilekçe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77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0823161"/>
                  </a:ext>
                </a:extLst>
              </a:tr>
              <a:tr h="0">
                <a:tc>
                  <a:txBody>
                    <a:bodyPr/>
                    <a:lstStyle/>
                    <a:p>
                      <a:pPr marL="457200" algn="just">
                        <a:lnSpc>
                          <a:spcPct val="107000"/>
                        </a:lnSpc>
                        <a:spcAft>
                          <a:spcPts val="0"/>
                        </a:spcAft>
                      </a:pPr>
                      <a:r>
                        <a:rPr lang="tr-TR" sz="1100">
                          <a:effectLst/>
                        </a:rPr>
                        <a:t>Tahliye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1576966"/>
                  </a:ext>
                </a:extLst>
              </a:tr>
              <a:tr h="0">
                <a:tc>
                  <a:txBody>
                    <a:bodyPr/>
                    <a:lstStyle/>
                    <a:p>
                      <a:pPr marL="457200" algn="just">
                        <a:lnSpc>
                          <a:spcPct val="107000"/>
                        </a:lnSpc>
                        <a:spcAft>
                          <a:spcPts val="0"/>
                        </a:spcAft>
                      </a:pPr>
                      <a:r>
                        <a:rPr lang="tr-TR" sz="1100">
                          <a:effectLst/>
                        </a:rPr>
                        <a:t>Apostil tasdik İşlemleri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5157781"/>
                  </a:ext>
                </a:extLst>
              </a:tr>
              <a:tr h="0">
                <a:tc>
                  <a:txBody>
                    <a:bodyPr/>
                    <a:lstStyle/>
                    <a:p>
                      <a:pPr marL="457200" algn="just">
                        <a:lnSpc>
                          <a:spcPct val="107000"/>
                        </a:lnSpc>
                        <a:spcAft>
                          <a:spcPts val="0"/>
                        </a:spcAft>
                      </a:pPr>
                      <a:r>
                        <a:rPr lang="tr-TR" sz="1100">
                          <a:effectLst/>
                        </a:rPr>
                        <a:t>Sonuçlandırılan Açık Kapı başvuruları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1193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5928100"/>
                  </a:ext>
                </a:extLst>
              </a:tr>
              <a:tr h="0">
                <a:tc>
                  <a:txBody>
                    <a:bodyPr/>
                    <a:lstStyle/>
                    <a:p>
                      <a:pPr marL="457200" algn="just">
                        <a:lnSpc>
                          <a:spcPct val="107000"/>
                        </a:lnSpc>
                        <a:spcAft>
                          <a:spcPts val="0"/>
                        </a:spcAft>
                      </a:pPr>
                      <a:r>
                        <a:rPr lang="tr-TR" sz="1100">
                          <a:effectLst/>
                        </a:rPr>
                        <a:t>4483 sayılı Kanuna göre verilen karar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893668"/>
                  </a:ext>
                </a:extLst>
              </a:tr>
              <a:tr h="0">
                <a:tc>
                  <a:txBody>
                    <a:bodyPr/>
                    <a:lstStyle/>
                    <a:p>
                      <a:pPr marL="457200" algn="just">
                        <a:lnSpc>
                          <a:spcPct val="107000"/>
                        </a:lnSpc>
                        <a:spcAft>
                          <a:spcPts val="0"/>
                        </a:spcAft>
                      </a:pPr>
                      <a:r>
                        <a:rPr lang="tr-TR" sz="1100">
                          <a:effectLst/>
                        </a:rPr>
                        <a:t>3091 sayılı Kanuna göre verilen karar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7833167"/>
                  </a:ext>
                </a:extLst>
              </a:tr>
              <a:tr h="0">
                <a:tc>
                  <a:txBody>
                    <a:bodyPr/>
                    <a:lstStyle/>
                    <a:p>
                      <a:pPr marL="457200" algn="just">
                        <a:lnSpc>
                          <a:spcPct val="107000"/>
                        </a:lnSpc>
                        <a:spcAft>
                          <a:spcPts val="0"/>
                        </a:spcAft>
                      </a:pPr>
                      <a:r>
                        <a:rPr lang="tr-TR" sz="1100">
                          <a:effectLst/>
                        </a:rPr>
                        <a:t>İlçe İdare Kurulunca verilen karar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221121"/>
                  </a:ext>
                </a:extLst>
              </a:tr>
              <a:tr h="0">
                <a:tc>
                  <a:txBody>
                    <a:bodyPr/>
                    <a:lstStyle/>
                    <a:p>
                      <a:pPr marL="457200" algn="just">
                        <a:lnSpc>
                          <a:spcPct val="107000"/>
                        </a:lnSpc>
                        <a:spcAft>
                          <a:spcPts val="0"/>
                        </a:spcAft>
                      </a:pPr>
                      <a:r>
                        <a:rPr lang="tr-TR" sz="1100">
                          <a:effectLst/>
                        </a:rPr>
                        <a:t>İnceleme soruşturma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9849595"/>
                  </a:ext>
                </a:extLst>
              </a:tr>
              <a:tr h="0">
                <a:tc>
                  <a:txBody>
                    <a:bodyPr/>
                    <a:lstStyle/>
                    <a:p>
                      <a:pPr marL="457200" algn="just">
                        <a:lnSpc>
                          <a:spcPct val="107000"/>
                        </a:lnSpc>
                        <a:spcAft>
                          <a:spcPts val="0"/>
                        </a:spcAft>
                      </a:pPr>
                      <a:r>
                        <a:rPr lang="tr-TR" sz="1100">
                          <a:effectLst/>
                        </a:rPr>
                        <a:t>Apostil tasdiki yapılan evrak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5246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6993513"/>
                  </a:ext>
                </a:extLst>
              </a:tr>
              <a:tr h="0">
                <a:tc>
                  <a:txBody>
                    <a:bodyPr/>
                    <a:lstStyle/>
                    <a:p>
                      <a:pPr marL="457200" algn="just">
                        <a:lnSpc>
                          <a:spcPct val="107000"/>
                        </a:lnSpc>
                        <a:spcAft>
                          <a:spcPts val="0"/>
                        </a:spcAft>
                      </a:pPr>
                      <a:r>
                        <a:rPr lang="tr-TR" sz="1100">
                          <a:effectLst/>
                        </a:rPr>
                        <a:t>Denetlenen internet kafe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9913390"/>
                  </a:ext>
                </a:extLst>
              </a:tr>
              <a:tr h="0">
                <a:tc>
                  <a:txBody>
                    <a:bodyPr/>
                    <a:lstStyle/>
                    <a:p>
                      <a:pPr marL="457200" algn="just">
                        <a:lnSpc>
                          <a:spcPct val="107000"/>
                        </a:lnSpc>
                        <a:spcAft>
                          <a:spcPts val="0"/>
                        </a:spcAft>
                      </a:pPr>
                      <a:r>
                        <a:rPr lang="tr-TR" sz="1100" dirty="0">
                          <a:effectLst/>
                        </a:rPr>
                        <a:t>Kolluk Şikayet Sistemi alınan başvuru</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58</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95216"/>
                  </a:ext>
                </a:extLst>
              </a:tr>
            </a:tbl>
          </a:graphicData>
        </a:graphic>
      </p:graphicFrame>
      <p:sp>
        <p:nvSpPr>
          <p:cNvPr id="6" name="Rectangle 1">
            <a:extLst>
              <a:ext uri="{FF2B5EF4-FFF2-40B4-BE49-F238E27FC236}">
                <a16:creationId xmlns:a16="http://schemas.microsoft.com/office/drawing/2014/main" id="{974557E4-6647-4D99-846C-52FB0E9554AE}"/>
              </a:ext>
            </a:extLst>
          </p:cNvPr>
          <p:cNvSpPr>
            <a:spLocks noGrp="1" noChangeArrowheads="1"/>
          </p:cNvSpPr>
          <p:nvPr>
            <p:ph type="subTitle" idx="1"/>
          </p:nvPr>
        </p:nvSpPr>
        <p:spPr bwMode="auto">
          <a:xfrm>
            <a:off x="3405958" y="1758926"/>
            <a:ext cx="55604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buClrTx/>
            </a:pPr>
            <a:r>
              <a:rPr lang="tr-TR" altLang="tr-TR" b="1" u="sng" dirty="0">
                <a:solidFill>
                  <a:schemeClr val="tx1"/>
                </a:solidFill>
                <a:latin typeface="Arial" panose="020B0604020202020204" pitchFamily="34" charset="0"/>
              </a:rPr>
              <a:t>1. İlçe Yazı İşleri Müdürlüğü : </a:t>
            </a:r>
            <a:endParaRPr lang="tr-TR" altLang="tr-TR"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0731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12. Gaziemir Gençlik ve Spor İlçe Müdürlüğü:</a:t>
            </a:r>
            <a:endParaRPr lang="tr-TR" u="sng" dirty="0"/>
          </a:p>
          <a:p>
            <a:endParaRPr lang="tr-TR" dirty="0"/>
          </a:p>
          <a:p>
            <a:endParaRPr lang="tr-TR" dirty="0"/>
          </a:p>
          <a:p>
            <a:endParaRPr lang="tr-TR" dirty="0"/>
          </a:p>
          <a:p>
            <a:endParaRPr lang="tr-TR" dirty="0"/>
          </a:p>
          <a:p>
            <a:r>
              <a:rPr lang="tr-TR" b="1" dirty="0"/>
              <a:t>İL DÜZEYİNDE SPOR YARIŞMALARINA KATILAN SPORCU ÖĞRENCİ SAYILARI:</a:t>
            </a:r>
            <a:r>
              <a:rPr lang="tr-TR" dirty="0"/>
              <a:t>	</a:t>
            </a:r>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73324F4B-AD3D-4369-805D-766BEDBEBB15}"/>
              </a:ext>
            </a:extLst>
          </p:cNvPr>
          <p:cNvGraphicFramePr>
            <a:graphicFrameLocks noGrp="1"/>
          </p:cNvGraphicFramePr>
          <p:nvPr>
            <p:extLst>
              <p:ext uri="{D42A27DB-BD31-4B8C-83A1-F6EECF244321}">
                <p14:modId xmlns:p14="http://schemas.microsoft.com/office/powerpoint/2010/main" val="1203815906"/>
              </p:ext>
            </p:extLst>
          </p:nvPr>
        </p:nvGraphicFramePr>
        <p:xfrm>
          <a:off x="3052880" y="2842981"/>
          <a:ext cx="5673870" cy="1098703"/>
        </p:xfrm>
        <a:graphic>
          <a:graphicData uri="http://schemas.openxmlformats.org/drawingml/2006/table">
            <a:tbl>
              <a:tblPr firstRow="1" firstCol="1" bandRow="1">
                <a:tableStyleId>{5C22544A-7EE6-4342-B048-85BDC9FD1C3A}</a:tableStyleId>
              </a:tblPr>
              <a:tblGrid>
                <a:gridCol w="2634652">
                  <a:extLst>
                    <a:ext uri="{9D8B030D-6E8A-4147-A177-3AD203B41FA5}">
                      <a16:colId xmlns:a16="http://schemas.microsoft.com/office/drawing/2014/main" val="3109992219"/>
                    </a:ext>
                  </a:extLst>
                </a:gridCol>
                <a:gridCol w="3039218">
                  <a:extLst>
                    <a:ext uri="{9D8B030D-6E8A-4147-A177-3AD203B41FA5}">
                      <a16:colId xmlns:a16="http://schemas.microsoft.com/office/drawing/2014/main" val="1711235979"/>
                    </a:ext>
                  </a:extLst>
                </a:gridCol>
              </a:tblGrid>
              <a:tr h="215019">
                <a:tc gridSpan="2">
                  <a:txBody>
                    <a:bodyPr/>
                    <a:lstStyle/>
                    <a:p>
                      <a:pPr marL="457200" algn="just">
                        <a:lnSpc>
                          <a:spcPct val="107000"/>
                        </a:lnSpc>
                        <a:spcAft>
                          <a:spcPts val="0"/>
                        </a:spcAft>
                      </a:pPr>
                      <a:r>
                        <a:rPr lang="tr-TR" sz="1100">
                          <a:effectLst/>
                        </a:rPr>
                        <a:t>İlçemizde bulunan tescilli 47 spor kulübünde;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1730632"/>
                  </a:ext>
                </a:extLst>
              </a:tr>
              <a:tr h="441842">
                <a:tc>
                  <a:txBody>
                    <a:bodyPr/>
                    <a:lstStyle/>
                    <a:p>
                      <a:pPr marL="457200" algn="just">
                        <a:lnSpc>
                          <a:spcPct val="107000"/>
                        </a:lnSpc>
                        <a:spcAft>
                          <a:spcPts val="0"/>
                        </a:spcAft>
                      </a:pPr>
                      <a:r>
                        <a:rPr lang="tr-TR" sz="1100">
                          <a:effectLst/>
                        </a:rPr>
                        <a:t>Lisanslı kadın sporcu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3021 (397 faal)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96559"/>
                  </a:ext>
                </a:extLst>
              </a:tr>
              <a:tr h="441842">
                <a:tc>
                  <a:txBody>
                    <a:bodyPr/>
                    <a:lstStyle/>
                    <a:p>
                      <a:pPr marL="457200" algn="just">
                        <a:lnSpc>
                          <a:spcPct val="107000"/>
                        </a:lnSpc>
                        <a:spcAft>
                          <a:spcPts val="0"/>
                        </a:spcAft>
                      </a:pPr>
                      <a:r>
                        <a:rPr lang="tr-TR" sz="1100">
                          <a:effectLst/>
                        </a:rPr>
                        <a:t>Lisanslı erkek sporcu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3858 (462 faal)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1199475"/>
                  </a:ext>
                </a:extLst>
              </a:tr>
            </a:tbl>
          </a:graphicData>
        </a:graphic>
      </p:graphicFrame>
      <p:graphicFrame>
        <p:nvGraphicFramePr>
          <p:cNvPr id="6" name="Tablo 5">
            <a:extLst>
              <a:ext uri="{FF2B5EF4-FFF2-40B4-BE49-F238E27FC236}">
                <a16:creationId xmlns:a16="http://schemas.microsoft.com/office/drawing/2014/main" id="{13769E49-C22D-4DC5-94C1-DF0708AC79F0}"/>
              </a:ext>
            </a:extLst>
          </p:cNvPr>
          <p:cNvGraphicFramePr>
            <a:graphicFrameLocks noGrp="1"/>
          </p:cNvGraphicFramePr>
          <p:nvPr>
            <p:extLst>
              <p:ext uri="{D42A27DB-BD31-4B8C-83A1-F6EECF244321}">
                <p14:modId xmlns:p14="http://schemas.microsoft.com/office/powerpoint/2010/main" val="2363521215"/>
              </p:ext>
            </p:extLst>
          </p:nvPr>
        </p:nvGraphicFramePr>
        <p:xfrm>
          <a:off x="3052879" y="4608923"/>
          <a:ext cx="8044207" cy="2011680"/>
        </p:xfrm>
        <a:graphic>
          <a:graphicData uri="http://schemas.openxmlformats.org/drawingml/2006/table">
            <a:tbl>
              <a:tblPr firstRow="1" firstCol="1" bandRow="1">
                <a:tableStyleId>{5C22544A-7EE6-4342-B048-85BDC9FD1C3A}</a:tableStyleId>
              </a:tblPr>
              <a:tblGrid>
                <a:gridCol w="3028872">
                  <a:extLst>
                    <a:ext uri="{9D8B030D-6E8A-4147-A177-3AD203B41FA5}">
                      <a16:colId xmlns:a16="http://schemas.microsoft.com/office/drawing/2014/main" val="67675453"/>
                    </a:ext>
                  </a:extLst>
                </a:gridCol>
                <a:gridCol w="5015335">
                  <a:extLst>
                    <a:ext uri="{9D8B030D-6E8A-4147-A177-3AD203B41FA5}">
                      <a16:colId xmlns:a16="http://schemas.microsoft.com/office/drawing/2014/main" val="4137682607"/>
                    </a:ext>
                  </a:extLst>
                </a:gridCol>
              </a:tblGrid>
              <a:tr h="0">
                <a:tc>
                  <a:txBody>
                    <a:bodyPr/>
                    <a:lstStyle/>
                    <a:p>
                      <a:pPr algn="just">
                        <a:spcAft>
                          <a:spcPts val="0"/>
                        </a:spcAft>
                      </a:pPr>
                      <a:r>
                        <a:rPr lang="tr-TR" sz="1100">
                          <a:effectLst/>
                        </a:rPr>
                        <a:t>Taekwondo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7613623"/>
                  </a:ext>
                </a:extLst>
              </a:tr>
              <a:tr h="0">
                <a:tc>
                  <a:txBody>
                    <a:bodyPr/>
                    <a:lstStyle/>
                    <a:p>
                      <a:pPr algn="just">
                        <a:spcAft>
                          <a:spcPts val="0"/>
                        </a:spcAft>
                      </a:pPr>
                      <a:r>
                        <a:rPr lang="tr-TR" sz="1100">
                          <a:effectLst/>
                        </a:rPr>
                        <a:t>Voleybol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128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9932503"/>
                  </a:ext>
                </a:extLst>
              </a:tr>
              <a:tr h="0">
                <a:tc>
                  <a:txBody>
                    <a:bodyPr/>
                    <a:lstStyle/>
                    <a:p>
                      <a:pPr algn="just">
                        <a:spcAft>
                          <a:spcPts val="0"/>
                        </a:spcAft>
                      </a:pPr>
                      <a:r>
                        <a:rPr lang="tr-TR" sz="1100">
                          <a:effectLst/>
                        </a:rPr>
                        <a:t>Yüzme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92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8395749"/>
                  </a:ext>
                </a:extLst>
              </a:tr>
              <a:tr h="0">
                <a:tc>
                  <a:txBody>
                    <a:bodyPr/>
                    <a:lstStyle/>
                    <a:p>
                      <a:pPr algn="just">
                        <a:spcAft>
                          <a:spcPts val="0"/>
                        </a:spcAft>
                      </a:pPr>
                      <a:r>
                        <a:rPr lang="tr-TR" sz="1100">
                          <a:effectLst/>
                        </a:rPr>
                        <a:t>Badmington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19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0814488"/>
                  </a:ext>
                </a:extLst>
              </a:tr>
              <a:tr h="0">
                <a:tc>
                  <a:txBody>
                    <a:bodyPr/>
                    <a:lstStyle/>
                    <a:p>
                      <a:pPr algn="just">
                        <a:spcAft>
                          <a:spcPts val="0"/>
                        </a:spcAft>
                      </a:pPr>
                      <a:r>
                        <a:rPr lang="tr-TR" sz="1100">
                          <a:effectLst/>
                        </a:rPr>
                        <a:t>Bilek Güreşi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0128689"/>
                  </a:ext>
                </a:extLst>
              </a:tr>
              <a:tr h="0">
                <a:tc>
                  <a:txBody>
                    <a:bodyPr/>
                    <a:lstStyle/>
                    <a:p>
                      <a:pPr algn="just">
                        <a:spcAft>
                          <a:spcPts val="0"/>
                        </a:spcAft>
                      </a:pPr>
                      <a:r>
                        <a:rPr lang="tr-TR" sz="1100">
                          <a:effectLst/>
                        </a:rPr>
                        <a:t>Bowling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9283338"/>
                  </a:ext>
                </a:extLst>
              </a:tr>
              <a:tr h="0">
                <a:tc>
                  <a:txBody>
                    <a:bodyPr/>
                    <a:lstStyle/>
                    <a:p>
                      <a:pPr algn="just">
                        <a:spcAft>
                          <a:spcPts val="0"/>
                        </a:spcAft>
                      </a:pPr>
                      <a:r>
                        <a:rPr lang="tr-TR" sz="1100">
                          <a:effectLst/>
                        </a:rPr>
                        <a:t>Güreş</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236530"/>
                  </a:ext>
                </a:extLst>
              </a:tr>
              <a:tr h="0">
                <a:tc>
                  <a:txBody>
                    <a:bodyPr/>
                    <a:lstStyle/>
                    <a:p>
                      <a:pPr algn="just">
                        <a:spcAft>
                          <a:spcPts val="0"/>
                        </a:spcAft>
                      </a:pPr>
                      <a:r>
                        <a:rPr lang="tr-TR" sz="1100">
                          <a:effectLst/>
                        </a:rPr>
                        <a:t>Halk Oyunları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32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724414"/>
                  </a:ext>
                </a:extLst>
              </a:tr>
              <a:tr h="0">
                <a:tc>
                  <a:txBody>
                    <a:bodyPr/>
                    <a:lstStyle/>
                    <a:p>
                      <a:pPr algn="just">
                        <a:spcAft>
                          <a:spcPts val="0"/>
                        </a:spcAft>
                      </a:pPr>
                      <a:r>
                        <a:rPr lang="tr-TR" sz="1100">
                          <a:effectLst/>
                        </a:rPr>
                        <a:t>Hentbol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42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2105500"/>
                  </a:ext>
                </a:extLst>
              </a:tr>
              <a:tr h="0">
                <a:tc>
                  <a:txBody>
                    <a:bodyPr/>
                    <a:lstStyle/>
                    <a:p>
                      <a:pPr algn="just">
                        <a:spcAft>
                          <a:spcPts val="0"/>
                        </a:spcAft>
                      </a:pPr>
                      <a:r>
                        <a:rPr lang="tr-TR" sz="1100">
                          <a:effectLst/>
                        </a:rPr>
                        <a:t>Karate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7447466"/>
                  </a:ext>
                </a:extLst>
              </a:tr>
              <a:tr h="0">
                <a:tc>
                  <a:txBody>
                    <a:bodyPr/>
                    <a:lstStyle/>
                    <a:p>
                      <a:pPr algn="just">
                        <a:spcAft>
                          <a:spcPts val="0"/>
                        </a:spcAft>
                      </a:pPr>
                      <a:r>
                        <a:rPr lang="tr-TR" sz="1100">
                          <a:effectLst/>
                        </a:rPr>
                        <a:t>Tenis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772412"/>
                  </a:ext>
                </a:extLst>
              </a:tr>
              <a:tr h="0">
                <a:tc>
                  <a:txBody>
                    <a:bodyPr/>
                    <a:lstStyle/>
                    <a:p>
                      <a:pPr algn="just">
                        <a:spcAft>
                          <a:spcPts val="0"/>
                        </a:spcAft>
                      </a:pPr>
                      <a:r>
                        <a:rPr lang="tr-TR" sz="1100">
                          <a:effectLst/>
                        </a:rPr>
                        <a:t>Yelken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1100" dirty="0">
                          <a:effectLst/>
                        </a:rPr>
                        <a:t>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4946176"/>
                  </a:ext>
                </a:extLst>
              </a:tr>
            </a:tbl>
          </a:graphicData>
        </a:graphic>
      </p:graphicFrame>
    </p:spTree>
    <p:extLst>
      <p:ext uri="{BB962C8B-B14F-4D97-AF65-F5344CB8AC3E}">
        <p14:creationId xmlns:p14="http://schemas.microsoft.com/office/powerpoint/2010/main" val="266112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13. Ege Serbest Bölge Müdürlüğü:</a:t>
            </a:r>
          </a:p>
          <a:p>
            <a:r>
              <a:rPr lang="tr-TR" b="1" dirty="0"/>
              <a:t>TİCARET HACMİ:</a:t>
            </a:r>
            <a:endParaRPr lang="tr-TR" dirty="0"/>
          </a:p>
          <a:p>
            <a:endParaRPr lang="tr-TR"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BE5618C5-B166-4E66-AFD0-FCE1082484FD}"/>
              </a:ext>
            </a:extLst>
          </p:cNvPr>
          <p:cNvGraphicFramePr>
            <a:graphicFrameLocks noGrp="1"/>
          </p:cNvGraphicFramePr>
          <p:nvPr>
            <p:extLst>
              <p:ext uri="{D42A27DB-BD31-4B8C-83A1-F6EECF244321}">
                <p14:modId xmlns:p14="http://schemas.microsoft.com/office/powerpoint/2010/main" val="551071818"/>
              </p:ext>
            </p:extLst>
          </p:nvPr>
        </p:nvGraphicFramePr>
        <p:xfrm>
          <a:off x="2795427" y="3171638"/>
          <a:ext cx="6153263" cy="1142910"/>
        </p:xfrm>
        <a:graphic>
          <a:graphicData uri="http://schemas.openxmlformats.org/drawingml/2006/table">
            <a:tbl>
              <a:tblPr firstRow="1" firstCol="1" bandRow="1">
                <a:tableStyleId>{5C22544A-7EE6-4342-B048-85BDC9FD1C3A}</a:tableStyleId>
              </a:tblPr>
              <a:tblGrid>
                <a:gridCol w="2798757">
                  <a:extLst>
                    <a:ext uri="{9D8B030D-6E8A-4147-A177-3AD203B41FA5}">
                      <a16:colId xmlns:a16="http://schemas.microsoft.com/office/drawing/2014/main" val="1722372974"/>
                    </a:ext>
                  </a:extLst>
                </a:gridCol>
                <a:gridCol w="3354506">
                  <a:extLst>
                    <a:ext uri="{9D8B030D-6E8A-4147-A177-3AD203B41FA5}">
                      <a16:colId xmlns:a16="http://schemas.microsoft.com/office/drawing/2014/main" val="2349497870"/>
                    </a:ext>
                  </a:extLst>
                </a:gridCol>
              </a:tblGrid>
              <a:tr h="228446">
                <a:tc>
                  <a:txBody>
                    <a:bodyPr/>
                    <a:lstStyle/>
                    <a:p>
                      <a:pPr marL="457200" algn="just">
                        <a:lnSpc>
                          <a:spcPct val="107000"/>
                        </a:lnSpc>
                        <a:spcAft>
                          <a:spcPts val="0"/>
                        </a:spcAft>
                      </a:pPr>
                      <a:r>
                        <a:rPr lang="tr-TR" sz="1100">
                          <a:effectLst/>
                        </a:rPr>
                        <a:t>Türkiye’den Bölge’ye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638.776.991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9518074"/>
                  </a:ext>
                </a:extLst>
              </a:tr>
              <a:tr h="228616">
                <a:tc>
                  <a:txBody>
                    <a:bodyPr/>
                    <a:lstStyle/>
                    <a:p>
                      <a:pPr marL="457200" algn="just">
                        <a:lnSpc>
                          <a:spcPct val="107000"/>
                        </a:lnSpc>
                        <a:spcAft>
                          <a:spcPts val="0"/>
                        </a:spcAft>
                      </a:pPr>
                      <a:r>
                        <a:rPr lang="tr-TR" sz="1100">
                          <a:effectLst/>
                        </a:rPr>
                        <a:t>Bölgeden Türkiye’ye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465.174.378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2456947"/>
                  </a:ext>
                </a:extLst>
              </a:tr>
              <a:tr h="228616">
                <a:tc>
                  <a:txBody>
                    <a:bodyPr/>
                    <a:lstStyle/>
                    <a:p>
                      <a:pPr marL="457200" algn="just">
                        <a:lnSpc>
                          <a:spcPct val="107000"/>
                        </a:lnSpc>
                        <a:spcAft>
                          <a:spcPts val="0"/>
                        </a:spcAft>
                      </a:pPr>
                      <a:r>
                        <a:rPr lang="tr-TR" sz="1100">
                          <a:effectLst/>
                        </a:rPr>
                        <a:t>Yurtdışından Bölgeye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1.302.846.522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3182141"/>
                  </a:ext>
                </a:extLst>
              </a:tr>
              <a:tr h="228616">
                <a:tc>
                  <a:txBody>
                    <a:bodyPr/>
                    <a:lstStyle/>
                    <a:p>
                      <a:pPr marL="457200" algn="just">
                        <a:lnSpc>
                          <a:spcPct val="107000"/>
                        </a:lnSpc>
                        <a:spcAft>
                          <a:spcPts val="0"/>
                        </a:spcAft>
                      </a:pPr>
                      <a:r>
                        <a:rPr lang="tr-TR" sz="1100">
                          <a:effectLst/>
                        </a:rPr>
                        <a:t>Bölgeden Yurtdışına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2.264.990.858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6554820"/>
                  </a:ext>
                </a:extLst>
              </a:tr>
              <a:tr h="228616">
                <a:tc>
                  <a:txBody>
                    <a:bodyPr/>
                    <a:lstStyle/>
                    <a:p>
                      <a:pPr marL="457200" algn="just">
                        <a:lnSpc>
                          <a:spcPct val="107000"/>
                        </a:lnSpc>
                        <a:spcAft>
                          <a:spcPts val="0"/>
                        </a:spcAft>
                      </a:pPr>
                      <a:r>
                        <a:rPr lang="tr-TR" sz="1100">
                          <a:effectLst/>
                        </a:rPr>
                        <a:t>TOPLAM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4.671.788.749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9755110"/>
                  </a:ext>
                </a:extLst>
              </a:tr>
            </a:tbl>
          </a:graphicData>
        </a:graphic>
      </p:graphicFrame>
    </p:spTree>
    <p:extLst>
      <p:ext uri="{BB962C8B-B14F-4D97-AF65-F5344CB8AC3E}">
        <p14:creationId xmlns:p14="http://schemas.microsoft.com/office/powerpoint/2010/main" val="2447255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14. Ege Serbest Bölge Gümrük Müdürlüğü:</a:t>
            </a:r>
          </a:p>
          <a:p>
            <a:endParaRPr lang="tr-TR" b="1"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31809DE5-6B0E-486F-A68E-5BFEF3D7A4F2}"/>
              </a:ext>
            </a:extLst>
          </p:cNvPr>
          <p:cNvGraphicFramePr>
            <a:graphicFrameLocks noGrp="1"/>
          </p:cNvGraphicFramePr>
          <p:nvPr>
            <p:extLst>
              <p:ext uri="{D42A27DB-BD31-4B8C-83A1-F6EECF244321}">
                <p14:modId xmlns:p14="http://schemas.microsoft.com/office/powerpoint/2010/main" val="3716770037"/>
              </p:ext>
            </p:extLst>
          </p:nvPr>
        </p:nvGraphicFramePr>
        <p:xfrm>
          <a:off x="2787588" y="3009530"/>
          <a:ext cx="6822186" cy="1573772"/>
        </p:xfrm>
        <a:graphic>
          <a:graphicData uri="http://schemas.openxmlformats.org/drawingml/2006/table">
            <a:tbl>
              <a:tblPr firstRow="1" firstCol="1" bandRow="1">
                <a:tableStyleId>{5C22544A-7EE6-4342-B048-85BDC9FD1C3A}</a:tableStyleId>
              </a:tblPr>
              <a:tblGrid>
                <a:gridCol w="2554939">
                  <a:extLst>
                    <a:ext uri="{9D8B030D-6E8A-4147-A177-3AD203B41FA5}">
                      <a16:colId xmlns:a16="http://schemas.microsoft.com/office/drawing/2014/main" val="395148304"/>
                    </a:ext>
                  </a:extLst>
                </a:gridCol>
                <a:gridCol w="1889793">
                  <a:extLst>
                    <a:ext uri="{9D8B030D-6E8A-4147-A177-3AD203B41FA5}">
                      <a16:colId xmlns:a16="http://schemas.microsoft.com/office/drawing/2014/main" val="3801755928"/>
                    </a:ext>
                  </a:extLst>
                </a:gridCol>
                <a:gridCol w="2377454">
                  <a:extLst>
                    <a:ext uri="{9D8B030D-6E8A-4147-A177-3AD203B41FA5}">
                      <a16:colId xmlns:a16="http://schemas.microsoft.com/office/drawing/2014/main" val="2856610539"/>
                    </a:ext>
                  </a:extLst>
                </a:gridCol>
              </a:tblGrid>
              <a:tr h="262132">
                <a:tc>
                  <a:txBody>
                    <a:bodyPr/>
                    <a:lstStyle/>
                    <a:p>
                      <a:pPr marL="457200" algn="just">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İTHALAT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   İHRACAT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8572532"/>
                  </a:ext>
                </a:extLst>
              </a:tr>
              <a:tr h="262328">
                <a:tc>
                  <a:txBody>
                    <a:bodyPr/>
                    <a:lstStyle/>
                    <a:p>
                      <a:pPr marL="457200" algn="just">
                        <a:lnSpc>
                          <a:spcPct val="107000"/>
                        </a:lnSpc>
                        <a:spcAft>
                          <a:spcPts val="0"/>
                        </a:spcAft>
                      </a:pPr>
                      <a:r>
                        <a:rPr lang="tr-TR" sz="1100">
                          <a:effectLst/>
                        </a:rPr>
                        <a:t>SARI HAT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              8.648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23.281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2244432"/>
                  </a:ext>
                </a:extLst>
              </a:tr>
              <a:tr h="262328">
                <a:tc>
                  <a:txBody>
                    <a:bodyPr/>
                    <a:lstStyle/>
                    <a:p>
                      <a:pPr marL="457200" algn="just">
                        <a:lnSpc>
                          <a:spcPct val="107000"/>
                        </a:lnSpc>
                        <a:spcAft>
                          <a:spcPts val="0"/>
                        </a:spcAft>
                      </a:pPr>
                      <a:r>
                        <a:rPr lang="tr-TR" sz="1100">
                          <a:effectLst/>
                        </a:rPr>
                        <a:t>KIRMIZI HAT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1666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286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7661789"/>
                  </a:ext>
                </a:extLst>
              </a:tr>
              <a:tr h="262328">
                <a:tc>
                  <a:txBody>
                    <a:bodyPr/>
                    <a:lstStyle/>
                    <a:p>
                      <a:pPr marL="457200" algn="just">
                        <a:lnSpc>
                          <a:spcPct val="107000"/>
                        </a:lnSpc>
                        <a:spcAft>
                          <a:spcPts val="0"/>
                        </a:spcAft>
                      </a:pPr>
                      <a:r>
                        <a:rPr lang="tr-TR" sz="1100">
                          <a:effectLst/>
                        </a:rPr>
                        <a:t>MAVİ HAT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9.777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8756378"/>
                  </a:ext>
                </a:extLst>
              </a:tr>
              <a:tr h="262328">
                <a:tc>
                  <a:txBody>
                    <a:bodyPr/>
                    <a:lstStyle/>
                    <a:p>
                      <a:pPr marL="457200" algn="just">
                        <a:lnSpc>
                          <a:spcPct val="107000"/>
                        </a:lnSpc>
                        <a:spcAft>
                          <a:spcPts val="0"/>
                        </a:spcAft>
                      </a:pPr>
                      <a:r>
                        <a:rPr lang="tr-TR" sz="1100">
                          <a:effectLst/>
                        </a:rPr>
                        <a:t>YEŞİL HAT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2.378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3.272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7617942"/>
                  </a:ext>
                </a:extLst>
              </a:tr>
              <a:tr h="262328">
                <a:tc>
                  <a:txBody>
                    <a:bodyPr/>
                    <a:lstStyle/>
                    <a:p>
                      <a:pPr marL="457200" algn="just">
                        <a:lnSpc>
                          <a:spcPct val="107000"/>
                        </a:lnSpc>
                        <a:spcAft>
                          <a:spcPts val="0"/>
                        </a:spcAft>
                      </a:pPr>
                      <a:r>
                        <a:rPr lang="tr-TR" sz="1100">
                          <a:effectLst/>
                        </a:rPr>
                        <a:t>TOPLAM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12.692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36.616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53690"/>
                  </a:ext>
                </a:extLst>
              </a:tr>
            </a:tbl>
          </a:graphicData>
        </a:graphic>
      </p:graphicFrame>
    </p:spTree>
    <p:extLst>
      <p:ext uri="{BB962C8B-B14F-4D97-AF65-F5344CB8AC3E}">
        <p14:creationId xmlns:p14="http://schemas.microsoft.com/office/powerpoint/2010/main" val="175266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15. Gaziemir Sosyal Güvenlik Merkezi:</a:t>
            </a:r>
          </a:p>
          <a:p>
            <a:endParaRPr lang="tr-TR" b="1"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817A6E92-59AC-4A47-959B-831F3AD5FF6E}"/>
              </a:ext>
            </a:extLst>
          </p:cNvPr>
          <p:cNvGraphicFramePr>
            <a:graphicFrameLocks noGrp="1"/>
          </p:cNvGraphicFramePr>
          <p:nvPr>
            <p:extLst>
              <p:ext uri="{D42A27DB-BD31-4B8C-83A1-F6EECF244321}">
                <p14:modId xmlns:p14="http://schemas.microsoft.com/office/powerpoint/2010/main" val="3787451054"/>
              </p:ext>
            </p:extLst>
          </p:nvPr>
        </p:nvGraphicFramePr>
        <p:xfrm>
          <a:off x="2589213" y="2891145"/>
          <a:ext cx="8915400" cy="3483015"/>
        </p:xfrm>
        <a:graphic>
          <a:graphicData uri="http://schemas.openxmlformats.org/drawingml/2006/table">
            <a:tbl>
              <a:tblPr firstRow="1" firstCol="1" lastRow="1" lastCol="1" bandRow="1" bandCol="1">
                <a:tableStyleId>{5C22544A-7EE6-4342-B048-85BDC9FD1C3A}</a:tableStyleId>
              </a:tblPr>
              <a:tblGrid>
                <a:gridCol w="4457700">
                  <a:extLst>
                    <a:ext uri="{9D8B030D-6E8A-4147-A177-3AD203B41FA5}">
                      <a16:colId xmlns:a16="http://schemas.microsoft.com/office/drawing/2014/main" val="2727902053"/>
                    </a:ext>
                  </a:extLst>
                </a:gridCol>
                <a:gridCol w="4457700">
                  <a:extLst>
                    <a:ext uri="{9D8B030D-6E8A-4147-A177-3AD203B41FA5}">
                      <a16:colId xmlns:a16="http://schemas.microsoft.com/office/drawing/2014/main" val="3175558240"/>
                    </a:ext>
                  </a:extLst>
                </a:gridCol>
              </a:tblGrid>
              <a:tr h="232201">
                <a:tc>
                  <a:txBody>
                    <a:bodyPr/>
                    <a:lstStyle/>
                    <a:p>
                      <a:pPr algn="ctr">
                        <a:lnSpc>
                          <a:spcPct val="107000"/>
                        </a:lnSpc>
                        <a:spcAft>
                          <a:spcPts val="0"/>
                        </a:spcAft>
                      </a:pPr>
                      <a:r>
                        <a:rPr lang="tr-TR" sz="900">
                          <a:effectLst/>
                        </a:rPr>
                        <a:t>YAPILAN İŞLEM ADI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İŞLEM SAYISI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3707854341"/>
                  </a:ext>
                </a:extLst>
              </a:tr>
              <a:tr h="232201">
                <a:tc>
                  <a:txBody>
                    <a:bodyPr/>
                    <a:lstStyle/>
                    <a:p>
                      <a:pPr algn="ctr">
                        <a:lnSpc>
                          <a:spcPct val="107000"/>
                        </a:lnSpc>
                        <a:spcAft>
                          <a:spcPts val="0"/>
                        </a:spcAft>
                      </a:pPr>
                      <a:r>
                        <a:rPr lang="tr-TR" sz="900">
                          <a:effectLst/>
                        </a:rPr>
                        <a:t>4A    Emeklilik Şartları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512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515848798"/>
                  </a:ext>
                </a:extLst>
              </a:tr>
              <a:tr h="232201">
                <a:tc>
                  <a:txBody>
                    <a:bodyPr/>
                    <a:lstStyle/>
                    <a:p>
                      <a:pPr algn="ctr">
                        <a:lnSpc>
                          <a:spcPct val="107000"/>
                        </a:lnSpc>
                        <a:spcAft>
                          <a:spcPts val="0"/>
                        </a:spcAft>
                      </a:pPr>
                      <a:r>
                        <a:rPr lang="tr-TR" sz="900">
                          <a:effectLst/>
                        </a:rPr>
                        <a:t>Görünmeyen Gün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495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3752911286"/>
                  </a:ext>
                </a:extLst>
              </a:tr>
              <a:tr h="232201">
                <a:tc>
                  <a:txBody>
                    <a:bodyPr/>
                    <a:lstStyle/>
                    <a:p>
                      <a:pPr algn="ctr">
                        <a:lnSpc>
                          <a:spcPct val="107000"/>
                        </a:lnSpc>
                        <a:spcAft>
                          <a:spcPts val="0"/>
                        </a:spcAft>
                      </a:pPr>
                      <a:r>
                        <a:rPr lang="tr-TR" sz="900">
                          <a:effectLst/>
                        </a:rPr>
                        <a:t>İptal-İpka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203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1398517365"/>
                  </a:ext>
                </a:extLst>
              </a:tr>
              <a:tr h="232201">
                <a:tc>
                  <a:txBody>
                    <a:bodyPr/>
                    <a:lstStyle/>
                    <a:p>
                      <a:pPr algn="ctr">
                        <a:lnSpc>
                          <a:spcPct val="107000"/>
                        </a:lnSpc>
                        <a:spcAft>
                          <a:spcPts val="0"/>
                        </a:spcAft>
                      </a:pPr>
                      <a:r>
                        <a:rPr lang="tr-TR" sz="900">
                          <a:effectLst/>
                        </a:rPr>
                        <a:t>Hizmet Birleştirme</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246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1202023251"/>
                  </a:ext>
                </a:extLst>
              </a:tr>
              <a:tr h="232201">
                <a:tc>
                  <a:txBody>
                    <a:bodyPr/>
                    <a:lstStyle/>
                    <a:p>
                      <a:pPr algn="ctr">
                        <a:lnSpc>
                          <a:spcPct val="107000"/>
                        </a:lnSpc>
                        <a:spcAft>
                          <a:spcPts val="0"/>
                        </a:spcAft>
                      </a:pPr>
                      <a:r>
                        <a:rPr lang="tr-TR" sz="900">
                          <a:effectLst/>
                        </a:rPr>
                        <a:t>Maluliyet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291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386938909"/>
                  </a:ext>
                </a:extLst>
              </a:tr>
              <a:tr h="232201">
                <a:tc>
                  <a:txBody>
                    <a:bodyPr/>
                    <a:lstStyle/>
                    <a:p>
                      <a:pPr algn="ctr">
                        <a:lnSpc>
                          <a:spcPct val="107000"/>
                        </a:lnSpc>
                        <a:spcAft>
                          <a:spcPts val="0"/>
                        </a:spcAft>
                      </a:pPr>
                      <a:r>
                        <a:rPr lang="tr-TR" sz="900">
                          <a:effectLst/>
                        </a:rPr>
                        <a:t>Hizmet Bildirme</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266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532272959"/>
                  </a:ext>
                </a:extLst>
              </a:tr>
              <a:tr h="232201">
                <a:tc>
                  <a:txBody>
                    <a:bodyPr/>
                    <a:lstStyle/>
                    <a:p>
                      <a:pPr algn="ctr">
                        <a:lnSpc>
                          <a:spcPct val="107000"/>
                        </a:lnSpc>
                        <a:spcAft>
                          <a:spcPts val="0"/>
                        </a:spcAft>
                      </a:pPr>
                      <a:r>
                        <a:rPr lang="tr-TR" sz="900">
                          <a:effectLst/>
                        </a:rPr>
                        <a:t>Gün Toplama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321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130854360"/>
                  </a:ext>
                </a:extLst>
              </a:tr>
              <a:tr h="232201">
                <a:tc>
                  <a:txBody>
                    <a:bodyPr/>
                    <a:lstStyle/>
                    <a:p>
                      <a:pPr algn="ctr">
                        <a:lnSpc>
                          <a:spcPct val="107000"/>
                        </a:lnSpc>
                        <a:spcAft>
                          <a:spcPts val="0"/>
                        </a:spcAft>
                      </a:pPr>
                      <a:r>
                        <a:rPr lang="tr-TR" sz="900">
                          <a:effectLst/>
                        </a:rPr>
                        <a:t>4B        Tescil ve Yeniden Sigortalılık</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7009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271401605"/>
                  </a:ext>
                </a:extLst>
              </a:tr>
              <a:tr h="232201">
                <a:tc>
                  <a:txBody>
                    <a:bodyPr/>
                    <a:lstStyle/>
                    <a:p>
                      <a:pPr algn="ctr">
                        <a:lnSpc>
                          <a:spcPct val="107000"/>
                        </a:lnSpc>
                        <a:spcAft>
                          <a:spcPts val="0"/>
                        </a:spcAft>
                      </a:pPr>
                      <a:r>
                        <a:rPr lang="tr-TR" sz="900">
                          <a:effectLst/>
                        </a:rPr>
                        <a:t>Emeklilik ve Hizmet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588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763926651"/>
                  </a:ext>
                </a:extLst>
              </a:tr>
              <a:tr h="232201">
                <a:tc>
                  <a:txBody>
                    <a:bodyPr/>
                    <a:lstStyle/>
                    <a:p>
                      <a:pPr algn="ctr">
                        <a:lnSpc>
                          <a:spcPct val="107000"/>
                        </a:lnSpc>
                        <a:spcAft>
                          <a:spcPts val="0"/>
                        </a:spcAft>
                      </a:pPr>
                      <a:r>
                        <a:rPr lang="tr-TR" sz="900">
                          <a:effectLst/>
                        </a:rPr>
                        <a:t>7256 Yapılandırma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1312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469428417"/>
                  </a:ext>
                </a:extLst>
              </a:tr>
              <a:tr h="232201">
                <a:tc>
                  <a:txBody>
                    <a:bodyPr/>
                    <a:lstStyle/>
                    <a:p>
                      <a:pPr algn="ctr">
                        <a:lnSpc>
                          <a:spcPct val="107000"/>
                        </a:lnSpc>
                        <a:spcAft>
                          <a:spcPts val="0"/>
                        </a:spcAft>
                      </a:pPr>
                      <a:r>
                        <a:rPr lang="tr-TR" sz="900">
                          <a:effectLst/>
                        </a:rPr>
                        <a:t>7326 Yapılandırma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808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285812734"/>
                  </a:ext>
                </a:extLst>
              </a:tr>
              <a:tr h="232201">
                <a:tc>
                  <a:txBody>
                    <a:bodyPr/>
                    <a:lstStyle/>
                    <a:p>
                      <a:pPr algn="ctr">
                        <a:lnSpc>
                          <a:spcPct val="107000"/>
                        </a:lnSpc>
                        <a:spcAft>
                          <a:spcPts val="0"/>
                        </a:spcAft>
                      </a:pPr>
                      <a:r>
                        <a:rPr lang="tr-TR" sz="900">
                          <a:effectLst/>
                        </a:rPr>
                        <a:t>Rapor Ödemeleri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311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1137337160"/>
                  </a:ext>
                </a:extLst>
              </a:tr>
              <a:tr h="232201">
                <a:tc>
                  <a:txBody>
                    <a:bodyPr/>
                    <a:lstStyle/>
                    <a:p>
                      <a:pPr algn="ctr">
                        <a:lnSpc>
                          <a:spcPct val="107000"/>
                        </a:lnSpc>
                        <a:spcAft>
                          <a:spcPts val="0"/>
                        </a:spcAft>
                      </a:pPr>
                      <a:r>
                        <a:rPr lang="tr-TR" sz="900">
                          <a:effectLst/>
                        </a:rPr>
                        <a:t>İŞVEREN       İlişiksizlik, Borcu Yoktur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a:effectLst/>
                        </a:rPr>
                        <a:t>384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2448509649"/>
                  </a:ext>
                </a:extLst>
              </a:tr>
              <a:tr h="232201">
                <a:tc>
                  <a:txBody>
                    <a:bodyPr/>
                    <a:lstStyle/>
                    <a:p>
                      <a:pPr algn="ctr">
                        <a:lnSpc>
                          <a:spcPct val="107000"/>
                        </a:lnSpc>
                        <a:spcAft>
                          <a:spcPts val="0"/>
                        </a:spcAft>
                      </a:pPr>
                      <a:r>
                        <a:rPr lang="tr-TR" sz="900">
                          <a:effectLst/>
                        </a:rPr>
                        <a:t>İşyeri Tescil</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tc>
                  <a:txBody>
                    <a:bodyPr/>
                    <a:lstStyle/>
                    <a:p>
                      <a:pPr algn="ctr">
                        <a:lnSpc>
                          <a:spcPct val="107000"/>
                        </a:lnSpc>
                        <a:spcAft>
                          <a:spcPts val="0"/>
                        </a:spcAft>
                      </a:pPr>
                      <a:r>
                        <a:rPr lang="tr-TR" sz="900" dirty="0">
                          <a:effectLst/>
                        </a:rPr>
                        <a:t>561</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907" marR="56907" marT="0" marB="0"/>
                </a:tc>
                <a:extLst>
                  <a:ext uri="{0D108BD9-81ED-4DB2-BD59-A6C34878D82A}">
                    <a16:rowId xmlns:a16="http://schemas.microsoft.com/office/drawing/2014/main" val="486103825"/>
                  </a:ext>
                </a:extLst>
              </a:tr>
            </a:tbl>
          </a:graphicData>
        </a:graphic>
      </p:graphicFrame>
    </p:spTree>
    <p:extLst>
      <p:ext uri="{BB962C8B-B14F-4D97-AF65-F5344CB8AC3E}">
        <p14:creationId xmlns:p14="http://schemas.microsoft.com/office/powerpoint/2010/main" val="2183976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16. Gaziemir </a:t>
            </a:r>
            <a:r>
              <a:rPr lang="tr-TR" b="1" u="sng" dirty="0" err="1"/>
              <a:t>Malmüdürlüğü</a:t>
            </a:r>
            <a:r>
              <a:rPr lang="tr-TR" b="1" u="sng" dirty="0"/>
              <a:t>: </a:t>
            </a:r>
          </a:p>
          <a:p>
            <a:endParaRPr lang="tr-TR"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F5D0C4B9-BC66-4900-B5DC-1894D34DAAC9}"/>
              </a:ext>
            </a:extLst>
          </p:cNvPr>
          <p:cNvGraphicFramePr>
            <a:graphicFrameLocks noGrp="1"/>
          </p:cNvGraphicFramePr>
          <p:nvPr>
            <p:extLst>
              <p:ext uri="{D42A27DB-BD31-4B8C-83A1-F6EECF244321}">
                <p14:modId xmlns:p14="http://schemas.microsoft.com/office/powerpoint/2010/main" val="1190026237"/>
              </p:ext>
            </p:extLst>
          </p:nvPr>
        </p:nvGraphicFramePr>
        <p:xfrm>
          <a:off x="2707689" y="2752077"/>
          <a:ext cx="6877319" cy="2592279"/>
        </p:xfrm>
        <a:graphic>
          <a:graphicData uri="http://schemas.openxmlformats.org/drawingml/2006/table">
            <a:tbl>
              <a:tblPr firstRow="1" firstCol="1" bandRow="1">
                <a:tableStyleId>{5C22544A-7EE6-4342-B048-85BDC9FD1C3A}</a:tableStyleId>
              </a:tblPr>
              <a:tblGrid>
                <a:gridCol w="3099697">
                  <a:extLst>
                    <a:ext uri="{9D8B030D-6E8A-4147-A177-3AD203B41FA5}">
                      <a16:colId xmlns:a16="http://schemas.microsoft.com/office/drawing/2014/main" val="3427561234"/>
                    </a:ext>
                  </a:extLst>
                </a:gridCol>
                <a:gridCol w="3777622">
                  <a:extLst>
                    <a:ext uri="{9D8B030D-6E8A-4147-A177-3AD203B41FA5}">
                      <a16:colId xmlns:a16="http://schemas.microsoft.com/office/drawing/2014/main" val="2152031714"/>
                    </a:ext>
                  </a:extLst>
                </a:gridCol>
              </a:tblGrid>
              <a:tr h="323824">
                <a:tc>
                  <a:txBody>
                    <a:bodyPr/>
                    <a:lstStyle/>
                    <a:p>
                      <a:pPr marL="457200" algn="just">
                        <a:lnSpc>
                          <a:spcPct val="107000"/>
                        </a:lnSpc>
                        <a:spcAft>
                          <a:spcPts val="0"/>
                        </a:spcAft>
                      </a:pPr>
                      <a:r>
                        <a:rPr lang="tr-TR" sz="1100">
                          <a:effectLst/>
                        </a:rPr>
                        <a:t>Yevmiye  Adedi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27.644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5835569"/>
                  </a:ext>
                </a:extLst>
              </a:tr>
              <a:tr h="324065">
                <a:tc>
                  <a:txBody>
                    <a:bodyPr/>
                    <a:lstStyle/>
                    <a:p>
                      <a:pPr marL="457200" algn="just">
                        <a:lnSpc>
                          <a:spcPct val="107000"/>
                        </a:lnSpc>
                        <a:spcAft>
                          <a:spcPts val="0"/>
                        </a:spcAft>
                      </a:pPr>
                      <a:r>
                        <a:rPr lang="tr-TR" sz="1100">
                          <a:effectLst/>
                        </a:rPr>
                        <a:t>Bütçe gelirleri: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46.704.950,95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9463194"/>
                  </a:ext>
                </a:extLst>
              </a:tr>
              <a:tr h="324065">
                <a:tc>
                  <a:txBody>
                    <a:bodyPr/>
                    <a:lstStyle/>
                    <a:p>
                      <a:pPr marL="457200" algn="just">
                        <a:lnSpc>
                          <a:spcPct val="107000"/>
                        </a:lnSpc>
                        <a:spcAft>
                          <a:spcPts val="0"/>
                        </a:spcAft>
                      </a:pPr>
                      <a:r>
                        <a:rPr lang="tr-TR" sz="1100">
                          <a:effectLst/>
                        </a:rPr>
                        <a:t>Bütçe Giderleri: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575.099.612,04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9409723"/>
                  </a:ext>
                </a:extLst>
              </a:tr>
              <a:tr h="324065">
                <a:tc>
                  <a:txBody>
                    <a:bodyPr/>
                    <a:lstStyle/>
                    <a:p>
                      <a:pPr marL="457200" algn="just">
                        <a:lnSpc>
                          <a:spcPct val="107000"/>
                        </a:lnSpc>
                        <a:spcAft>
                          <a:spcPts val="0"/>
                        </a:spcAft>
                      </a:pPr>
                      <a:r>
                        <a:rPr lang="tr-TR" sz="1100">
                          <a:effectLst/>
                        </a:rPr>
                        <a:t>Kasa tahsilatı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1.288.266,74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0539036"/>
                  </a:ext>
                </a:extLst>
              </a:tr>
              <a:tr h="324065">
                <a:tc>
                  <a:txBody>
                    <a:bodyPr/>
                    <a:lstStyle/>
                    <a:p>
                      <a:pPr marL="457200" algn="just">
                        <a:lnSpc>
                          <a:spcPct val="107000"/>
                        </a:lnSpc>
                        <a:spcAft>
                          <a:spcPts val="0"/>
                        </a:spcAft>
                      </a:pPr>
                      <a:r>
                        <a:rPr lang="tr-TR" sz="1100">
                          <a:effectLst/>
                        </a:rPr>
                        <a:t>Avans ve kredi işlem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6074925"/>
                  </a:ext>
                </a:extLst>
              </a:tr>
              <a:tr h="324065">
                <a:tc>
                  <a:txBody>
                    <a:bodyPr/>
                    <a:lstStyle/>
                    <a:p>
                      <a:pPr marL="457200" algn="just">
                        <a:lnSpc>
                          <a:spcPct val="107000"/>
                        </a:lnSpc>
                        <a:spcAft>
                          <a:spcPts val="0"/>
                        </a:spcAft>
                      </a:pPr>
                      <a:r>
                        <a:rPr lang="tr-TR" sz="1100">
                          <a:effectLst/>
                        </a:rPr>
                        <a:t>Kişi borcu dosya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0893250"/>
                  </a:ext>
                </a:extLst>
              </a:tr>
              <a:tr h="324065">
                <a:tc>
                  <a:txBody>
                    <a:bodyPr/>
                    <a:lstStyle/>
                    <a:p>
                      <a:pPr marL="457200" algn="just">
                        <a:lnSpc>
                          <a:spcPct val="107000"/>
                        </a:lnSpc>
                        <a:spcAft>
                          <a:spcPts val="0"/>
                        </a:spcAft>
                      </a:pPr>
                      <a:r>
                        <a:rPr lang="tr-TR" sz="1100">
                          <a:effectLst/>
                        </a:rPr>
                        <a:t>Maaş ödenen personel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4102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5836894"/>
                  </a:ext>
                </a:extLst>
              </a:tr>
              <a:tr h="324065">
                <a:tc>
                  <a:txBody>
                    <a:bodyPr/>
                    <a:lstStyle/>
                    <a:p>
                      <a:pPr marL="457200" algn="just">
                        <a:lnSpc>
                          <a:spcPct val="107000"/>
                        </a:lnSpc>
                        <a:spcAft>
                          <a:spcPts val="0"/>
                        </a:spcAft>
                      </a:pPr>
                      <a:r>
                        <a:rPr lang="tr-TR" sz="1100">
                          <a:effectLst/>
                        </a:rPr>
                        <a:t>Hizmet verilen kurum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13 (bağlı 69 harcama birimi)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6323475"/>
                  </a:ext>
                </a:extLst>
              </a:tr>
            </a:tbl>
          </a:graphicData>
        </a:graphic>
      </p:graphicFrame>
    </p:spTree>
    <p:extLst>
      <p:ext uri="{BB962C8B-B14F-4D97-AF65-F5344CB8AC3E}">
        <p14:creationId xmlns:p14="http://schemas.microsoft.com/office/powerpoint/2010/main" val="3984730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365F37-B99B-4225-BAB4-24168F96316D}"/>
              </a:ext>
            </a:extLst>
          </p:cNvPr>
          <p:cNvSpPr>
            <a:spLocks noGrp="1"/>
          </p:cNvSpPr>
          <p:nvPr>
            <p:ph type="title"/>
          </p:nvPr>
        </p:nvSpPr>
        <p:spPr/>
        <p:txBody>
          <a:bodyPr/>
          <a:lstStyle/>
          <a:p>
            <a:pPr algn="ctr"/>
            <a:r>
              <a:rPr lang="tr-TR" b="1" dirty="0"/>
              <a:t>T.C.</a:t>
            </a:r>
            <a:br>
              <a:rPr lang="tr-TR" b="1" dirty="0"/>
            </a:br>
            <a:r>
              <a:rPr lang="tr-TR" b="1" dirty="0"/>
              <a:t>GAZİEMİR KAYMAKAMLIĞI</a:t>
            </a:r>
            <a:endParaRPr lang="tr-TR" dirty="0"/>
          </a:p>
        </p:txBody>
      </p:sp>
      <p:sp>
        <p:nvSpPr>
          <p:cNvPr id="3" name="İçerik Yer Tutucusu 2">
            <a:extLst>
              <a:ext uri="{FF2B5EF4-FFF2-40B4-BE49-F238E27FC236}">
                <a16:creationId xmlns:a16="http://schemas.microsoft.com/office/drawing/2014/main" id="{6C863B2C-257C-4EE3-A856-21E6402BF2C5}"/>
              </a:ext>
            </a:extLst>
          </p:cNvPr>
          <p:cNvSpPr>
            <a:spLocks noGrp="1"/>
          </p:cNvSpPr>
          <p:nvPr>
            <p:ph idx="1"/>
          </p:nvPr>
        </p:nvSpPr>
        <p:spPr/>
        <p:txBody>
          <a:bodyPr/>
          <a:lstStyle/>
          <a:p>
            <a:r>
              <a:rPr lang="tr-TR" b="1" u="sng" dirty="0"/>
              <a:t>17. Gaziemir İlçe Halk Kütüphanesi:</a:t>
            </a:r>
          </a:p>
          <a:p>
            <a:endParaRPr lang="tr-TR" b="1" u="sng" dirty="0"/>
          </a:p>
          <a:p>
            <a:endParaRPr lang="tr-TR" b="1" u="sng" dirty="0"/>
          </a:p>
          <a:p>
            <a:endParaRPr lang="tr-TR" dirty="0"/>
          </a:p>
        </p:txBody>
      </p:sp>
      <p:pic>
        <p:nvPicPr>
          <p:cNvPr id="4" name="Picture">
            <a:extLst>
              <a:ext uri="{FF2B5EF4-FFF2-40B4-BE49-F238E27FC236}">
                <a16:creationId xmlns:a16="http://schemas.microsoft.com/office/drawing/2014/main" id="{C552D2BD-17AF-40D3-A169-C967ACCD0399}"/>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FA61B388-CCA0-4D67-8949-851B0B69A740}"/>
              </a:ext>
            </a:extLst>
          </p:cNvPr>
          <p:cNvGraphicFramePr>
            <a:graphicFrameLocks noGrp="1"/>
          </p:cNvGraphicFramePr>
          <p:nvPr>
            <p:extLst>
              <p:ext uri="{D42A27DB-BD31-4B8C-83A1-F6EECF244321}">
                <p14:modId xmlns:p14="http://schemas.microsoft.com/office/powerpoint/2010/main" val="2415834941"/>
              </p:ext>
            </p:extLst>
          </p:nvPr>
        </p:nvGraphicFramePr>
        <p:xfrm>
          <a:off x="2663301" y="2743199"/>
          <a:ext cx="6921707" cy="1855433"/>
        </p:xfrm>
        <a:graphic>
          <a:graphicData uri="http://schemas.openxmlformats.org/drawingml/2006/table">
            <a:tbl>
              <a:tblPr firstRow="1" firstCol="1" bandRow="1">
                <a:tableStyleId>{5C22544A-7EE6-4342-B048-85BDC9FD1C3A}</a:tableStyleId>
              </a:tblPr>
              <a:tblGrid>
                <a:gridCol w="3131826">
                  <a:extLst>
                    <a:ext uri="{9D8B030D-6E8A-4147-A177-3AD203B41FA5}">
                      <a16:colId xmlns:a16="http://schemas.microsoft.com/office/drawing/2014/main" val="1715757411"/>
                    </a:ext>
                  </a:extLst>
                </a:gridCol>
                <a:gridCol w="3789881">
                  <a:extLst>
                    <a:ext uri="{9D8B030D-6E8A-4147-A177-3AD203B41FA5}">
                      <a16:colId xmlns:a16="http://schemas.microsoft.com/office/drawing/2014/main" val="1302937088"/>
                    </a:ext>
                  </a:extLst>
                </a:gridCol>
              </a:tblGrid>
              <a:tr h="463598">
                <a:tc>
                  <a:txBody>
                    <a:bodyPr/>
                    <a:lstStyle/>
                    <a:p>
                      <a:pPr marL="457200" algn="just">
                        <a:lnSpc>
                          <a:spcPct val="107000"/>
                        </a:lnSpc>
                        <a:spcAft>
                          <a:spcPts val="0"/>
                        </a:spcAft>
                      </a:pPr>
                      <a:r>
                        <a:rPr lang="tr-TR" sz="1100">
                          <a:effectLst/>
                        </a:rPr>
                        <a:t>Kitap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9490 adet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5283663"/>
                  </a:ext>
                </a:extLst>
              </a:tr>
              <a:tr h="463945">
                <a:tc>
                  <a:txBody>
                    <a:bodyPr/>
                    <a:lstStyle/>
                    <a:p>
                      <a:pPr marL="457200" algn="just">
                        <a:lnSpc>
                          <a:spcPct val="107000"/>
                        </a:lnSpc>
                        <a:spcAft>
                          <a:spcPts val="0"/>
                        </a:spcAft>
                      </a:pPr>
                      <a:r>
                        <a:rPr lang="tr-TR" sz="1100">
                          <a:effectLst/>
                        </a:rPr>
                        <a:t>Ödünç verilen  kitap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2047 adet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2863999"/>
                  </a:ext>
                </a:extLst>
              </a:tr>
              <a:tr h="463945">
                <a:tc>
                  <a:txBody>
                    <a:bodyPr/>
                    <a:lstStyle/>
                    <a:p>
                      <a:pPr marL="457200" algn="just">
                        <a:lnSpc>
                          <a:spcPct val="107000"/>
                        </a:lnSpc>
                        <a:spcAft>
                          <a:spcPts val="0"/>
                        </a:spcAft>
                      </a:pPr>
                      <a:r>
                        <a:rPr lang="tr-TR" sz="1100">
                          <a:effectLst/>
                        </a:rPr>
                        <a:t>Kayıtlı üye sayısı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2250 kişi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3853953"/>
                  </a:ext>
                </a:extLst>
              </a:tr>
              <a:tr h="463945">
                <a:tc>
                  <a:txBody>
                    <a:bodyPr/>
                    <a:lstStyle/>
                    <a:p>
                      <a:pPr marL="457200" algn="just">
                        <a:lnSpc>
                          <a:spcPct val="107000"/>
                        </a:lnSpc>
                        <a:spcAft>
                          <a:spcPts val="0"/>
                        </a:spcAft>
                      </a:pPr>
                      <a:r>
                        <a:rPr lang="tr-TR" sz="1100">
                          <a:effectLst/>
                        </a:rPr>
                        <a:t>Kütüphaneden faydalanan kişi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6231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1500842"/>
                  </a:ext>
                </a:extLst>
              </a:tr>
            </a:tbl>
          </a:graphicData>
        </a:graphic>
      </p:graphicFrame>
    </p:spTree>
    <p:extLst>
      <p:ext uri="{BB962C8B-B14F-4D97-AF65-F5344CB8AC3E}">
        <p14:creationId xmlns:p14="http://schemas.microsoft.com/office/powerpoint/2010/main" val="250695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3331675" y="1811045"/>
            <a:ext cx="8172937" cy="4092617"/>
          </a:xfrm>
        </p:spPr>
        <p:txBody>
          <a:bodyPr/>
          <a:lstStyle/>
          <a:p>
            <a:r>
              <a:rPr lang="tr-TR" b="1" u="sng" dirty="0"/>
              <a:t>2. Tüketici Hakem Heyeti Başkanlığı:</a:t>
            </a:r>
          </a:p>
          <a:p>
            <a:r>
              <a:rPr lang="tr-TR" b="1" u="sng" dirty="0"/>
              <a:t> </a:t>
            </a:r>
            <a:endParaRPr lang="tr-TR"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6906DFC7-706C-4ABA-ACFB-16C1B7DEA434}"/>
              </a:ext>
            </a:extLst>
          </p:cNvPr>
          <p:cNvGraphicFramePr>
            <a:graphicFrameLocks noGrp="1"/>
          </p:cNvGraphicFramePr>
          <p:nvPr>
            <p:extLst>
              <p:ext uri="{D42A27DB-BD31-4B8C-83A1-F6EECF244321}">
                <p14:modId xmlns:p14="http://schemas.microsoft.com/office/powerpoint/2010/main" val="852239427"/>
              </p:ext>
            </p:extLst>
          </p:nvPr>
        </p:nvGraphicFramePr>
        <p:xfrm>
          <a:off x="3331675" y="2480650"/>
          <a:ext cx="6253333" cy="2376592"/>
        </p:xfrm>
        <a:graphic>
          <a:graphicData uri="http://schemas.openxmlformats.org/drawingml/2006/table">
            <a:tbl>
              <a:tblPr firstRow="1" firstCol="1" bandRow="1">
                <a:tableStyleId>{5C22544A-7EE6-4342-B048-85BDC9FD1C3A}</a:tableStyleId>
              </a:tblPr>
              <a:tblGrid>
                <a:gridCol w="3485721">
                  <a:extLst>
                    <a:ext uri="{9D8B030D-6E8A-4147-A177-3AD203B41FA5}">
                      <a16:colId xmlns:a16="http://schemas.microsoft.com/office/drawing/2014/main" val="1373857221"/>
                    </a:ext>
                  </a:extLst>
                </a:gridCol>
                <a:gridCol w="2767612">
                  <a:extLst>
                    <a:ext uri="{9D8B030D-6E8A-4147-A177-3AD203B41FA5}">
                      <a16:colId xmlns:a16="http://schemas.microsoft.com/office/drawing/2014/main" val="835884457"/>
                    </a:ext>
                  </a:extLst>
                </a:gridCol>
              </a:tblGrid>
              <a:tr h="291055">
                <a:tc>
                  <a:txBody>
                    <a:bodyPr/>
                    <a:lstStyle/>
                    <a:p>
                      <a:pPr marL="457200" algn="just">
                        <a:lnSpc>
                          <a:spcPct val="107000"/>
                        </a:lnSpc>
                        <a:spcAft>
                          <a:spcPts val="0"/>
                        </a:spcAft>
                      </a:pPr>
                      <a:r>
                        <a:rPr lang="tr-TR" sz="1100">
                          <a:effectLst/>
                        </a:rPr>
                        <a:t>Toplam başvuru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4038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459874"/>
                  </a:ext>
                </a:extLst>
              </a:tr>
              <a:tr h="291273">
                <a:tc>
                  <a:txBody>
                    <a:bodyPr/>
                    <a:lstStyle/>
                    <a:p>
                      <a:pPr marL="457200" algn="just">
                        <a:lnSpc>
                          <a:spcPct val="107000"/>
                        </a:lnSpc>
                        <a:spcAft>
                          <a:spcPts val="0"/>
                        </a:spcAft>
                      </a:pPr>
                      <a:r>
                        <a:rPr lang="tr-TR" sz="1100" dirty="0">
                          <a:effectLst/>
                        </a:rPr>
                        <a:t>Karara bağlanan başvuru sayısı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4438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1113059"/>
                  </a:ext>
                </a:extLst>
              </a:tr>
              <a:tr h="598088">
                <a:tc>
                  <a:txBody>
                    <a:bodyPr/>
                    <a:lstStyle/>
                    <a:p>
                      <a:pPr marL="457200" algn="just">
                        <a:lnSpc>
                          <a:spcPct val="107000"/>
                        </a:lnSpc>
                        <a:spcAft>
                          <a:spcPts val="0"/>
                        </a:spcAft>
                      </a:pPr>
                      <a:r>
                        <a:rPr lang="tr-TR" sz="1100">
                          <a:effectLst/>
                        </a:rPr>
                        <a:t>Karar süreci devam eden dosya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1811830"/>
                  </a:ext>
                </a:extLst>
              </a:tr>
              <a:tr h="598088">
                <a:tc>
                  <a:txBody>
                    <a:bodyPr/>
                    <a:lstStyle/>
                    <a:p>
                      <a:pPr marL="457200" algn="just">
                        <a:lnSpc>
                          <a:spcPct val="107000"/>
                        </a:lnSpc>
                        <a:spcAft>
                          <a:spcPts val="0"/>
                        </a:spcAft>
                      </a:pPr>
                      <a:r>
                        <a:rPr lang="tr-TR" sz="1100">
                          <a:effectLst/>
                        </a:rPr>
                        <a:t>Tüketici lehine karara bağlanan başvuru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2805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1639787"/>
                  </a:ext>
                </a:extLst>
              </a:tr>
              <a:tr h="598088">
                <a:tc>
                  <a:txBody>
                    <a:bodyPr/>
                    <a:lstStyle/>
                    <a:p>
                      <a:pPr marL="457200" algn="just">
                        <a:lnSpc>
                          <a:spcPct val="107000"/>
                        </a:lnSpc>
                        <a:spcAft>
                          <a:spcPts val="0"/>
                        </a:spcAft>
                      </a:pPr>
                      <a:r>
                        <a:rPr lang="tr-TR" sz="1100">
                          <a:effectLst/>
                        </a:rPr>
                        <a:t>Olumsuz karara bağlanan başvuru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1524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0654663"/>
                  </a:ext>
                </a:extLst>
              </a:tr>
            </a:tbl>
          </a:graphicData>
        </a:graphic>
      </p:graphicFrame>
      <p:sp>
        <p:nvSpPr>
          <p:cNvPr id="6" name="Rectangle 1">
            <a:extLst>
              <a:ext uri="{FF2B5EF4-FFF2-40B4-BE49-F238E27FC236}">
                <a16:creationId xmlns:a16="http://schemas.microsoft.com/office/drawing/2014/main" id="{37976A1C-B7CD-400F-8573-09B04BA78871}"/>
              </a:ext>
            </a:extLst>
          </p:cNvPr>
          <p:cNvSpPr>
            <a:spLocks noChangeArrowheads="1"/>
          </p:cNvSpPr>
          <p:nvPr/>
        </p:nvSpPr>
        <p:spPr bwMode="auto">
          <a:xfrm>
            <a:off x="4508500" y="3468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84861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3. Gaziemir İlçe Emniyet Müdürlüğü:</a:t>
            </a:r>
          </a:p>
          <a:p>
            <a:endParaRPr lang="tr-TR" dirty="0"/>
          </a:p>
          <a:p>
            <a:r>
              <a:rPr lang="tr-TR" dirty="0"/>
              <a:t> </a:t>
            </a:r>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8AF645F6-4C1E-4263-B91A-7A8DCA1E6AB2}"/>
              </a:ext>
            </a:extLst>
          </p:cNvPr>
          <p:cNvGraphicFramePr>
            <a:graphicFrameLocks noGrp="1"/>
          </p:cNvGraphicFramePr>
          <p:nvPr>
            <p:extLst>
              <p:ext uri="{D42A27DB-BD31-4B8C-83A1-F6EECF244321}">
                <p14:modId xmlns:p14="http://schemas.microsoft.com/office/powerpoint/2010/main" val="44927132"/>
              </p:ext>
            </p:extLst>
          </p:nvPr>
        </p:nvGraphicFramePr>
        <p:xfrm>
          <a:off x="2672179" y="2441359"/>
          <a:ext cx="6912829" cy="2410898"/>
        </p:xfrm>
        <a:graphic>
          <a:graphicData uri="http://schemas.openxmlformats.org/drawingml/2006/table">
            <a:tbl>
              <a:tblPr firstRow="1" firstCol="1" bandRow="1">
                <a:tableStyleId>{5C22544A-7EE6-4342-B048-85BDC9FD1C3A}</a:tableStyleId>
              </a:tblPr>
              <a:tblGrid>
                <a:gridCol w="4711170">
                  <a:extLst>
                    <a:ext uri="{9D8B030D-6E8A-4147-A177-3AD203B41FA5}">
                      <a16:colId xmlns:a16="http://schemas.microsoft.com/office/drawing/2014/main" val="1880524104"/>
                    </a:ext>
                  </a:extLst>
                </a:gridCol>
                <a:gridCol w="2201659">
                  <a:extLst>
                    <a:ext uri="{9D8B030D-6E8A-4147-A177-3AD203B41FA5}">
                      <a16:colId xmlns:a16="http://schemas.microsoft.com/office/drawing/2014/main" val="1244056589"/>
                    </a:ext>
                  </a:extLst>
                </a:gridCol>
              </a:tblGrid>
              <a:tr h="610659">
                <a:tc>
                  <a:txBody>
                    <a:bodyPr/>
                    <a:lstStyle/>
                    <a:p>
                      <a:pPr marL="457200" algn="just">
                        <a:lnSpc>
                          <a:spcPct val="107000"/>
                        </a:lnSpc>
                        <a:spcAft>
                          <a:spcPts val="0"/>
                        </a:spcAft>
                      </a:pPr>
                      <a:r>
                        <a:rPr lang="tr-TR" sz="1100">
                          <a:effectLst/>
                        </a:rPr>
                        <a:t>6284 sayılı Kanun kapsamında verilen tedbir kararları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489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2884905"/>
                  </a:ext>
                </a:extLst>
              </a:tr>
              <a:tr h="297395">
                <a:tc>
                  <a:txBody>
                    <a:bodyPr/>
                    <a:lstStyle/>
                    <a:p>
                      <a:pPr marL="457200" algn="just">
                        <a:lnSpc>
                          <a:spcPct val="107000"/>
                        </a:lnSpc>
                        <a:spcAft>
                          <a:spcPts val="0"/>
                        </a:spcAft>
                      </a:pPr>
                      <a:r>
                        <a:rPr lang="tr-TR" sz="1100" dirty="0">
                          <a:effectLst/>
                        </a:rPr>
                        <a:t>Trafik Ekiplerince kontrol edilen araç sayısı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2933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9208460"/>
                  </a:ext>
                </a:extLst>
              </a:tr>
              <a:tr h="297395">
                <a:tc>
                  <a:txBody>
                    <a:bodyPr/>
                    <a:lstStyle/>
                    <a:p>
                      <a:pPr marL="457200" algn="just">
                        <a:lnSpc>
                          <a:spcPct val="107000"/>
                        </a:lnSpc>
                        <a:spcAft>
                          <a:spcPts val="0"/>
                        </a:spcAft>
                      </a:pPr>
                      <a:r>
                        <a:rPr lang="tr-TR" sz="1100">
                          <a:effectLst/>
                        </a:rPr>
                        <a:t>Yazılan trafik cezası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1926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2165636"/>
                  </a:ext>
                </a:extLst>
              </a:tr>
              <a:tr h="610659">
                <a:tc>
                  <a:txBody>
                    <a:bodyPr/>
                    <a:lstStyle/>
                    <a:p>
                      <a:pPr marL="457200" algn="just">
                        <a:lnSpc>
                          <a:spcPct val="107000"/>
                        </a:lnSpc>
                        <a:spcAft>
                          <a:spcPts val="0"/>
                        </a:spcAft>
                      </a:pPr>
                      <a:r>
                        <a:rPr lang="tr-TR" sz="1100">
                          <a:effectLst/>
                        </a:rPr>
                        <a:t>Kabahatler Kanununa göre yazılan ceza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603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6068510"/>
                  </a:ext>
                </a:extLst>
              </a:tr>
              <a:tr h="297395">
                <a:tc>
                  <a:txBody>
                    <a:bodyPr/>
                    <a:lstStyle/>
                    <a:p>
                      <a:pPr marL="457200" algn="just">
                        <a:lnSpc>
                          <a:spcPct val="107000"/>
                        </a:lnSpc>
                        <a:spcAft>
                          <a:spcPts val="0"/>
                        </a:spcAft>
                      </a:pPr>
                      <a:r>
                        <a:rPr lang="tr-TR" sz="1100">
                          <a:effectLst/>
                        </a:rPr>
                        <a:t>İdari Ceza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13366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5244061"/>
                  </a:ext>
                </a:extLst>
              </a:tr>
              <a:tr h="297395">
                <a:tc>
                  <a:txBody>
                    <a:bodyPr/>
                    <a:lstStyle/>
                    <a:p>
                      <a:pPr marL="457200" algn="just">
                        <a:lnSpc>
                          <a:spcPct val="107000"/>
                        </a:lnSpc>
                        <a:spcAft>
                          <a:spcPts val="0"/>
                        </a:spcAft>
                      </a:pPr>
                      <a:r>
                        <a:rPr lang="tr-TR" sz="1100">
                          <a:effectLst/>
                        </a:rPr>
                        <a:t>Denetlenen Umuma açık işyeri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182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2320682"/>
                  </a:ext>
                </a:extLst>
              </a:tr>
            </a:tbl>
          </a:graphicData>
        </a:graphic>
      </p:graphicFrame>
    </p:spTree>
    <p:extLst>
      <p:ext uri="{BB962C8B-B14F-4D97-AF65-F5344CB8AC3E}">
        <p14:creationId xmlns:p14="http://schemas.microsoft.com/office/powerpoint/2010/main" val="184006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4. Gaziemir İlçe Nüfus Müdürlüğü:</a:t>
            </a:r>
          </a:p>
          <a:p>
            <a:endParaRPr lang="tr-TR" u="sng"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B5FDE3B6-92B2-42AB-B179-7106C7A0AB6C}"/>
              </a:ext>
            </a:extLst>
          </p:cNvPr>
          <p:cNvGraphicFramePr>
            <a:graphicFrameLocks noGrp="1"/>
          </p:cNvGraphicFramePr>
          <p:nvPr>
            <p:extLst>
              <p:ext uri="{D42A27DB-BD31-4B8C-83A1-F6EECF244321}">
                <p14:modId xmlns:p14="http://schemas.microsoft.com/office/powerpoint/2010/main" val="655492920"/>
              </p:ext>
            </p:extLst>
          </p:nvPr>
        </p:nvGraphicFramePr>
        <p:xfrm>
          <a:off x="2707689" y="2868612"/>
          <a:ext cx="6755907" cy="2042033"/>
        </p:xfrm>
        <a:graphic>
          <a:graphicData uri="http://schemas.openxmlformats.org/drawingml/2006/table">
            <a:tbl>
              <a:tblPr firstRow="1" firstCol="1" bandRow="1">
                <a:tableStyleId>{5C22544A-7EE6-4342-B048-85BDC9FD1C3A}</a:tableStyleId>
              </a:tblPr>
              <a:tblGrid>
                <a:gridCol w="3408378">
                  <a:extLst>
                    <a:ext uri="{9D8B030D-6E8A-4147-A177-3AD203B41FA5}">
                      <a16:colId xmlns:a16="http://schemas.microsoft.com/office/drawing/2014/main" val="1899958136"/>
                    </a:ext>
                  </a:extLst>
                </a:gridCol>
                <a:gridCol w="3347529">
                  <a:extLst>
                    <a:ext uri="{9D8B030D-6E8A-4147-A177-3AD203B41FA5}">
                      <a16:colId xmlns:a16="http://schemas.microsoft.com/office/drawing/2014/main" val="2060839328"/>
                    </a:ext>
                  </a:extLst>
                </a:gridCol>
              </a:tblGrid>
              <a:tr h="0">
                <a:tc>
                  <a:txBody>
                    <a:bodyPr/>
                    <a:lstStyle/>
                    <a:p>
                      <a:pPr marL="457200" algn="just">
                        <a:lnSpc>
                          <a:spcPct val="107000"/>
                        </a:lnSpc>
                        <a:spcAft>
                          <a:spcPts val="0"/>
                        </a:spcAft>
                      </a:pPr>
                      <a:r>
                        <a:rPr lang="tr-TR" sz="1100">
                          <a:effectLst/>
                        </a:rPr>
                        <a:t>Doğum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1377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2860205"/>
                  </a:ext>
                </a:extLst>
              </a:tr>
              <a:tr h="0">
                <a:tc>
                  <a:txBody>
                    <a:bodyPr/>
                    <a:lstStyle/>
                    <a:p>
                      <a:pPr marL="457200" algn="just">
                        <a:lnSpc>
                          <a:spcPct val="107000"/>
                        </a:lnSpc>
                        <a:spcAft>
                          <a:spcPts val="0"/>
                        </a:spcAft>
                      </a:pPr>
                      <a:r>
                        <a:rPr lang="tr-TR" sz="1100">
                          <a:effectLst/>
                        </a:rPr>
                        <a:t>Ölüm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487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7292088"/>
                  </a:ext>
                </a:extLst>
              </a:tr>
              <a:tr h="0">
                <a:tc>
                  <a:txBody>
                    <a:bodyPr/>
                    <a:lstStyle/>
                    <a:p>
                      <a:pPr marL="457200" algn="just">
                        <a:lnSpc>
                          <a:spcPct val="107000"/>
                        </a:lnSpc>
                        <a:spcAft>
                          <a:spcPts val="0"/>
                        </a:spcAft>
                      </a:pPr>
                      <a:r>
                        <a:rPr lang="tr-TR" sz="1100">
                          <a:effectLst/>
                        </a:rPr>
                        <a:t>Evlenme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840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1877353"/>
                  </a:ext>
                </a:extLst>
              </a:tr>
              <a:tr h="0">
                <a:tc>
                  <a:txBody>
                    <a:bodyPr/>
                    <a:lstStyle/>
                    <a:p>
                      <a:pPr marL="457200" algn="just">
                        <a:lnSpc>
                          <a:spcPct val="107000"/>
                        </a:lnSpc>
                        <a:spcAft>
                          <a:spcPts val="0"/>
                        </a:spcAft>
                      </a:pPr>
                      <a:r>
                        <a:rPr lang="tr-TR" sz="1100">
                          <a:effectLst/>
                        </a:rPr>
                        <a:t>T.C. Kimlik Kartı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17884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1296737"/>
                  </a:ext>
                </a:extLst>
              </a:tr>
              <a:tr h="0">
                <a:tc>
                  <a:txBody>
                    <a:bodyPr/>
                    <a:lstStyle/>
                    <a:p>
                      <a:pPr marL="457200" algn="just">
                        <a:lnSpc>
                          <a:spcPct val="107000"/>
                        </a:lnSpc>
                        <a:spcAft>
                          <a:spcPts val="0"/>
                        </a:spcAft>
                      </a:pPr>
                      <a:r>
                        <a:rPr lang="tr-TR" sz="1100">
                          <a:effectLst/>
                        </a:rPr>
                        <a:t>Nüfus Kayıt  Örneği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2798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9270891"/>
                  </a:ext>
                </a:extLst>
              </a:tr>
              <a:tr h="0">
                <a:tc>
                  <a:txBody>
                    <a:bodyPr/>
                    <a:lstStyle/>
                    <a:p>
                      <a:pPr marL="457200" algn="just">
                        <a:lnSpc>
                          <a:spcPct val="107000"/>
                        </a:lnSpc>
                        <a:spcAft>
                          <a:spcPts val="0"/>
                        </a:spcAft>
                      </a:pPr>
                      <a:r>
                        <a:rPr lang="tr-TR" sz="1100">
                          <a:effectLst/>
                        </a:rPr>
                        <a:t>Adres Beyanı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8663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5028385"/>
                  </a:ext>
                </a:extLst>
              </a:tr>
              <a:tr h="0">
                <a:tc>
                  <a:txBody>
                    <a:bodyPr/>
                    <a:lstStyle/>
                    <a:p>
                      <a:pPr marL="457200" algn="just">
                        <a:lnSpc>
                          <a:spcPct val="107000"/>
                        </a:lnSpc>
                        <a:spcAft>
                          <a:spcPts val="0"/>
                        </a:spcAft>
                      </a:pPr>
                      <a:r>
                        <a:rPr lang="tr-TR" sz="1100">
                          <a:effectLst/>
                        </a:rPr>
                        <a:t>Yerleşim Yeri ve Diğer Adres Belgesi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4699712"/>
                  </a:ext>
                </a:extLst>
              </a:tr>
              <a:tr h="0">
                <a:tc>
                  <a:txBody>
                    <a:bodyPr/>
                    <a:lstStyle/>
                    <a:p>
                      <a:pPr marL="457200" algn="just">
                        <a:lnSpc>
                          <a:spcPct val="107000"/>
                        </a:lnSpc>
                        <a:spcAft>
                          <a:spcPts val="0"/>
                        </a:spcAft>
                      </a:pPr>
                      <a:r>
                        <a:rPr lang="tr-TR" sz="1100">
                          <a:effectLst/>
                        </a:rPr>
                        <a:t>Vatandaşlık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3062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969902"/>
                  </a:ext>
                </a:extLst>
              </a:tr>
              <a:tr h="0">
                <a:tc>
                  <a:txBody>
                    <a:bodyPr/>
                    <a:lstStyle/>
                    <a:p>
                      <a:pPr marL="457200" algn="just">
                        <a:lnSpc>
                          <a:spcPct val="107000"/>
                        </a:lnSpc>
                        <a:spcAft>
                          <a:spcPts val="0"/>
                        </a:spcAft>
                      </a:pPr>
                      <a:r>
                        <a:rPr lang="tr-TR" sz="1100">
                          <a:effectLst/>
                        </a:rPr>
                        <a:t>T.C. Kimlik Kartına Sürücü Belgesi Ekleme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756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5389018"/>
                  </a:ext>
                </a:extLst>
              </a:tr>
              <a:tr h="0">
                <a:tc>
                  <a:txBody>
                    <a:bodyPr/>
                    <a:lstStyle/>
                    <a:p>
                      <a:pPr marL="457200" algn="just">
                        <a:lnSpc>
                          <a:spcPct val="107000"/>
                        </a:lnSpc>
                        <a:spcAft>
                          <a:spcPts val="0"/>
                        </a:spcAft>
                      </a:pPr>
                      <a:r>
                        <a:rPr lang="tr-TR" sz="1100">
                          <a:effectLst/>
                        </a:rPr>
                        <a:t>Sürücü Belgesi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7951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692673"/>
                  </a:ext>
                </a:extLst>
              </a:tr>
              <a:tr h="0">
                <a:tc>
                  <a:txBody>
                    <a:bodyPr/>
                    <a:lstStyle/>
                    <a:p>
                      <a:pPr marL="457200" algn="just">
                        <a:lnSpc>
                          <a:spcPct val="107000"/>
                        </a:lnSpc>
                        <a:spcAft>
                          <a:spcPts val="0"/>
                        </a:spcAft>
                      </a:pPr>
                      <a:r>
                        <a:rPr lang="tr-TR" sz="1100">
                          <a:effectLst/>
                        </a:rPr>
                        <a:t>Pasaport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3053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4785183"/>
                  </a:ext>
                </a:extLst>
              </a:tr>
              <a:tr h="0">
                <a:tc>
                  <a:txBody>
                    <a:bodyPr/>
                    <a:lstStyle/>
                    <a:p>
                      <a:pPr marL="457200" algn="just">
                        <a:lnSpc>
                          <a:spcPct val="107000"/>
                        </a:lnSpc>
                        <a:spcAft>
                          <a:spcPts val="0"/>
                        </a:spcAft>
                      </a:pPr>
                      <a:r>
                        <a:rPr lang="tr-TR" sz="1100">
                          <a:effectLst/>
                        </a:rPr>
                        <a:t>Diğer İşlemler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118641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1922612"/>
                  </a:ext>
                </a:extLst>
              </a:tr>
            </a:tbl>
          </a:graphicData>
        </a:graphic>
      </p:graphicFrame>
    </p:spTree>
    <p:extLst>
      <p:ext uri="{BB962C8B-B14F-4D97-AF65-F5344CB8AC3E}">
        <p14:creationId xmlns:p14="http://schemas.microsoft.com/office/powerpoint/2010/main" val="107341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4. Gaziemir Sosyal Yardımlaşma ve Dayanışma Vakfı:</a:t>
            </a:r>
          </a:p>
          <a:p>
            <a:endParaRPr lang="tr-TR" b="1" u="sng" dirty="0"/>
          </a:p>
          <a:p>
            <a:endParaRPr lang="tr-TR" u="sng"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6" name="Tablo 5">
            <a:extLst>
              <a:ext uri="{FF2B5EF4-FFF2-40B4-BE49-F238E27FC236}">
                <a16:creationId xmlns:a16="http://schemas.microsoft.com/office/drawing/2014/main" id="{8BA517AC-8AC4-40D5-81B4-3BAE8E24EB29}"/>
              </a:ext>
            </a:extLst>
          </p:cNvPr>
          <p:cNvGraphicFramePr>
            <a:graphicFrameLocks noGrp="1"/>
          </p:cNvGraphicFramePr>
          <p:nvPr>
            <p:extLst>
              <p:ext uri="{D42A27DB-BD31-4B8C-83A1-F6EECF244321}">
                <p14:modId xmlns:p14="http://schemas.microsoft.com/office/powerpoint/2010/main" val="1336375819"/>
              </p:ext>
            </p:extLst>
          </p:nvPr>
        </p:nvGraphicFramePr>
        <p:xfrm>
          <a:off x="2956264" y="2476870"/>
          <a:ext cx="7315199" cy="3915047"/>
        </p:xfrm>
        <a:graphic>
          <a:graphicData uri="http://schemas.openxmlformats.org/drawingml/2006/table">
            <a:tbl>
              <a:tblPr firstRow="1" firstCol="1" bandRow="1">
                <a:tableStyleId>{5C22544A-7EE6-4342-B048-85BDC9FD1C3A}</a:tableStyleId>
              </a:tblPr>
              <a:tblGrid>
                <a:gridCol w="2780728">
                  <a:extLst>
                    <a:ext uri="{9D8B030D-6E8A-4147-A177-3AD203B41FA5}">
                      <a16:colId xmlns:a16="http://schemas.microsoft.com/office/drawing/2014/main" val="1778640718"/>
                    </a:ext>
                  </a:extLst>
                </a:gridCol>
                <a:gridCol w="2091495">
                  <a:extLst>
                    <a:ext uri="{9D8B030D-6E8A-4147-A177-3AD203B41FA5}">
                      <a16:colId xmlns:a16="http://schemas.microsoft.com/office/drawing/2014/main" val="3212747906"/>
                    </a:ext>
                  </a:extLst>
                </a:gridCol>
                <a:gridCol w="2442976">
                  <a:extLst>
                    <a:ext uri="{9D8B030D-6E8A-4147-A177-3AD203B41FA5}">
                      <a16:colId xmlns:a16="http://schemas.microsoft.com/office/drawing/2014/main" val="2603998829"/>
                    </a:ext>
                  </a:extLst>
                </a:gridCol>
              </a:tblGrid>
              <a:tr h="300129">
                <a:tc>
                  <a:txBody>
                    <a:bodyPr/>
                    <a:lstStyle/>
                    <a:p>
                      <a:pPr marL="457200" algn="just">
                        <a:lnSpc>
                          <a:spcPct val="107000"/>
                        </a:lnSpc>
                        <a:spcAft>
                          <a:spcPts val="0"/>
                        </a:spcAft>
                      </a:pPr>
                      <a:r>
                        <a:rPr lang="tr-TR" sz="900">
                          <a:effectLst/>
                        </a:rPr>
                        <a:t>YAPILAN TARDIM TÜRÜ</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KİŞİ VE HANE SAYISI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YARDIM MİKTARI (TL)</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777053331"/>
                  </a:ext>
                </a:extLst>
              </a:tr>
              <a:tr h="300129">
                <a:tc>
                  <a:txBody>
                    <a:bodyPr/>
                    <a:lstStyle/>
                    <a:p>
                      <a:pPr marL="457200" algn="just">
                        <a:lnSpc>
                          <a:spcPct val="107000"/>
                        </a:lnSpc>
                        <a:spcAft>
                          <a:spcPts val="0"/>
                        </a:spcAft>
                      </a:pPr>
                      <a:r>
                        <a:rPr lang="tr-TR" sz="900">
                          <a:effectLst/>
                        </a:rPr>
                        <a:t>Nakdi ve ayni aile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10.011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2.119.423,00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3997084374"/>
                  </a:ext>
                </a:extLst>
              </a:tr>
              <a:tr h="153356">
                <a:tc>
                  <a:txBody>
                    <a:bodyPr/>
                    <a:lstStyle/>
                    <a:p>
                      <a:pPr marL="457200" algn="just">
                        <a:lnSpc>
                          <a:spcPct val="107000"/>
                        </a:lnSpc>
                        <a:spcAft>
                          <a:spcPts val="0"/>
                        </a:spcAft>
                      </a:pPr>
                      <a:r>
                        <a:rPr lang="tr-TR" sz="900">
                          <a:effectLst/>
                        </a:rPr>
                        <a:t>Eğitim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951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77.671,00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2461609171"/>
                  </a:ext>
                </a:extLst>
              </a:tr>
              <a:tr h="153356">
                <a:tc>
                  <a:txBody>
                    <a:bodyPr/>
                    <a:lstStyle/>
                    <a:p>
                      <a:pPr marL="457200" algn="just">
                        <a:lnSpc>
                          <a:spcPct val="107000"/>
                        </a:lnSpc>
                        <a:spcAft>
                          <a:spcPts val="0"/>
                        </a:spcAft>
                      </a:pPr>
                      <a:r>
                        <a:rPr lang="tr-TR" sz="900">
                          <a:effectLst/>
                        </a:rPr>
                        <a:t>Sağlık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324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112.960,00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3945282961"/>
                  </a:ext>
                </a:extLst>
              </a:tr>
              <a:tr h="300129">
                <a:tc>
                  <a:txBody>
                    <a:bodyPr/>
                    <a:lstStyle/>
                    <a:p>
                      <a:pPr marL="457200" algn="just">
                        <a:lnSpc>
                          <a:spcPct val="107000"/>
                        </a:lnSpc>
                        <a:spcAft>
                          <a:spcPts val="0"/>
                        </a:spcAft>
                      </a:pPr>
                      <a:r>
                        <a:rPr lang="tr-TR" sz="900">
                          <a:effectLst/>
                        </a:rPr>
                        <a:t>65 yaş üstü yaşlılık aylığı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749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5.678.967,00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4268480875"/>
                  </a:ext>
                </a:extLst>
              </a:tr>
              <a:tr h="300129">
                <a:tc>
                  <a:txBody>
                    <a:bodyPr/>
                    <a:lstStyle/>
                    <a:p>
                      <a:pPr marL="457200" algn="just">
                        <a:lnSpc>
                          <a:spcPct val="107000"/>
                        </a:lnSpc>
                        <a:spcAft>
                          <a:spcPts val="0"/>
                        </a:spcAft>
                      </a:pPr>
                      <a:r>
                        <a:rPr lang="tr-TR" sz="900">
                          <a:effectLst/>
                        </a:rPr>
                        <a:t>Engelli ve engelli yakını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508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2.703.488,00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24440811"/>
                  </a:ext>
                </a:extLst>
              </a:tr>
              <a:tr h="453587">
                <a:tc>
                  <a:txBody>
                    <a:bodyPr/>
                    <a:lstStyle/>
                    <a:p>
                      <a:pPr marL="457200" algn="just">
                        <a:lnSpc>
                          <a:spcPct val="107000"/>
                        </a:lnSpc>
                        <a:spcAft>
                          <a:spcPts val="0"/>
                        </a:spcAft>
                      </a:pPr>
                      <a:r>
                        <a:rPr lang="tr-TR" sz="900">
                          <a:effectLst/>
                        </a:rPr>
                        <a:t>Eşi vefat etmiş kadınlara yönelik yardımlar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147.550,00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1090758731"/>
                  </a:ext>
                </a:extLst>
              </a:tr>
              <a:tr h="300129">
                <a:tc>
                  <a:txBody>
                    <a:bodyPr/>
                    <a:lstStyle/>
                    <a:p>
                      <a:pPr marL="457200" algn="just">
                        <a:lnSpc>
                          <a:spcPct val="107000"/>
                        </a:lnSpc>
                        <a:spcAft>
                          <a:spcPts val="0"/>
                        </a:spcAft>
                      </a:pPr>
                      <a:r>
                        <a:rPr lang="tr-TR" sz="900">
                          <a:effectLst/>
                        </a:rPr>
                        <a:t>Öksüz ve yetim çocuk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11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13.540,00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3953871462"/>
                  </a:ext>
                </a:extLst>
              </a:tr>
              <a:tr h="300129">
                <a:tc>
                  <a:txBody>
                    <a:bodyPr/>
                    <a:lstStyle/>
                    <a:p>
                      <a:pPr marL="457200" algn="just">
                        <a:lnSpc>
                          <a:spcPct val="107000"/>
                        </a:lnSpc>
                        <a:spcAft>
                          <a:spcPts val="0"/>
                        </a:spcAft>
                      </a:pPr>
                      <a:r>
                        <a:rPr lang="tr-TR" sz="900">
                          <a:effectLst/>
                        </a:rPr>
                        <a:t>Asker ailesi ve asker çocuğu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34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49.050,00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1278890513"/>
                  </a:ext>
                </a:extLst>
              </a:tr>
              <a:tr h="300129">
                <a:tc>
                  <a:txBody>
                    <a:bodyPr/>
                    <a:lstStyle/>
                    <a:p>
                      <a:pPr marL="457200" algn="just">
                        <a:lnSpc>
                          <a:spcPct val="107000"/>
                        </a:lnSpc>
                        <a:spcAft>
                          <a:spcPts val="0"/>
                        </a:spcAft>
                      </a:pPr>
                      <a:r>
                        <a:rPr lang="tr-TR" sz="900">
                          <a:effectLst/>
                        </a:rPr>
                        <a:t>Sosyal koruma kalkanı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5416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6.364.000,00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139363871"/>
                  </a:ext>
                </a:extLst>
              </a:tr>
              <a:tr h="300129">
                <a:tc>
                  <a:txBody>
                    <a:bodyPr/>
                    <a:lstStyle/>
                    <a:p>
                      <a:pPr marL="457200" algn="just">
                        <a:lnSpc>
                          <a:spcPct val="107000"/>
                        </a:lnSpc>
                        <a:spcAft>
                          <a:spcPts val="0"/>
                        </a:spcAft>
                      </a:pPr>
                      <a:r>
                        <a:rPr lang="tr-TR" sz="900">
                          <a:effectLst/>
                        </a:rPr>
                        <a:t>Elektrik Tüketim Desteği yardımları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827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519.688,00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4207827625"/>
                  </a:ext>
                </a:extLst>
              </a:tr>
              <a:tr h="453587">
                <a:tc>
                  <a:txBody>
                    <a:bodyPr/>
                    <a:lstStyle/>
                    <a:p>
                      <a:pPr marL="457200" algn="just">
                        <a:lnSpc>
                          <a:spcPct val="107000"/>
                        </a:lnSpc>
                        <a:spcAft>
                          <a:spcPts val="0"/>
                        </a:spcAft>
                      </a:pPr>
                      <a:r>
                        <a:rPr lang="tr-TR" sz="900">
                          <a:effectLst/>
                        </a:rPr>
                        <a:t>Diğer (aşırı yağış, sel, su baskını, yangın) yardımlar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a:txBody>
                    <a:bodyPr/>
                    <a:lstStyle/>
                    <a:p>
                      <a:pPr marL="457200" algn="just">
                        <a:lnSpc>
                          <a:spcPct val="107000"/>
                        </a:lnSpc>
                        <a:spcAft>
                          <a:spcPts val="0"/>
                        </a:spcAft>
                      </a:pPr>
                      <a:r>
                        <a:rPr lang="tr-TR" sz="900">
                          <a:effectLst/>
                        </a:rPr>
                        <a:t>19.000,00</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4140503584"/>
                  </a:ext>
                </a:extLst>
              </a:tr>
              <a:tr h="300129">
                <a:tc gridSpan="2">
                  <a:txBody>
                    <a:bodyPr/>
                    <a:lstStyle/>
                    <a:p>
                      <a:pPr marL="457200" algn="just">
                        <a:lnSpc>
                          <a:spcPct val="107000"/>
                        </a:lnSpc>
                        <a:spcAft>
                          <a:spcPts val="0"/>
                        </a:spcAft>
                      </a:pPr>
                      <a:r>
                        <a:rPr lang="tr-TR" sz="900">
                          <a:effectLst/>
                        </a:rPr>
                        <a:t>VAKIF ÖZ KAYNAKLARI VE MERKEZİ ÖDEME TOPLAMI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tc hMerge="1">
                  <a:txBody>
                    <a:bodyPr/>
                    <a:lstStyle/>
                    <a:p>
                      <a:endParaRPr lang="tr-TR"/>
                    </a:p>
                  </a:txBody>
                  <a:tcPr/>
                </a:tc>
                <a:tc>
                  <a:txBody>
                    <a:bodyPr/>
                    <a:lstStyle/>
                    <a:p>
                      <a:pPr marL="457200" algn="just">
                        <a:lnSpc>
                          <a:spcPct val="107000"/>
                        </a:lnSpc>
                        <a:spcAft>
                          <a:spcPts val="0"/>
                        </a:spcAft>
                      </a:pPr>
                      <a:r>
                        <a:rPr lang="tr-TR" sz="900" dirty="0">
                          <a:effectLst/>
                        </a:rPr>
                        <a:t>17.805.247,00</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35" marR="58435" marT="0" marB="0"/>
                </a:tc>
                <a:extLst>
                  <a:ext uri="{0D108BD9-81ED-4DB2-BD59-A6C34878D82A}">
                    <a16:rowId xmlns:a16="http://schemas.microsoft.com/office/drawing/2014/main" val="936385590"/>
                  </a:ext>
                </a:extLst>
              </a:tr>
            </a:tbl>
          </a:graphicData>
        </a:graphic>
      </p:graphicFrame>
    </p:spTree>
    <p:extLst>
      <p:ext uri="{BB962C8B-B14F-4D97-AF65-F5344CB8AC3E}">
        <p14:creationId xmlns:p14="http://schemas.microsoft.com/office/powerpoint/2010/main" val="150737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5. Gaziemir Vergi Dairesi Müdürlüğü:</a:t>
            </a:r>
            <a:endParaRPr lang="tr-TR" u="sng"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F11B84B5-F1AD-4D90-BD87-D29D5422D6E3}"/>
              </a:ext>
            </a:extLst>
          </p:cNvPr>
          <p:cNvGraphicFramePr>
            <a:graphicFrameLocks noGrp="1"/>
          </p:cNvGraphicFramePr>
          <p:nvPr>
            <p:extLst>
              <p:ext uri="{D42A27DB-BD31-4B8C-83A1-F6EECF244321}">
                <p14:modId xmlns:p14="http://schemas.microsoft.com/office/powerpoint/2010/main" val="1876127297"/>
              </p:ext>
            </p:extLst>
          </p:nvPr>
        </p:nvGraphicFramePr>
        <p:xfrm>
          <a:off x="2689934" y="3302494"/>
          <a:ext cx="6895074" cy="1022205"/>
        </p:xfrm>
        <a:graphic>
          <a:graphicData uri="http://schemas.openxmlformats.org/drawingml/2006/table">
            <a:tbl>
              <a:tblPr firstRow="1" firstCol="1" bandRow="1">
                <a:tableStyleId>{5C22544A-7EE6-4342-B048-85BDC9FD1C3A}</a:tableStyleId>
              </a:tblPr>
              <a:tblGrid>
                <a:gridCol w="3720959">
                  <a:extLst>
                    <a:ext uri="{9D8B030D-6E8A-4147-A177-3AD203B41FA5}">
                      <a16:colId xmlns:a16="http://schemas.microsoft.com/office/drawing/2014/main" val="374717442"/>
                    </a:ext>
                  </a:extLst>
                </a:gridCol>
                <a:gridCol w="3174115">
                  <a:extLst>
                    <a:ext uri="{9D8B030D-6E8A-4147-A177-3AD203B41FA5}">
                      <a16:colId xmlns:a16="http://schemas.microsoft.com/office/drawing/2014/main" val="3015831915"/>
                    </a:ext>
                  </a:extLst>
                </a:gridCol>
              </a:tblGrid>
              <a:tr h="255408">
                <a:tc>
                  <a:txBody>
                    <a:bodyPr/>
                    <a:lstStyle/>
                    <a:p>
                      <a:pPr marL="457200" algn="just">
                        <a:lnSpc>
                          <a:spcPct val="107000"/>
                        </a:lnSpc>
                        <a:spcAft>
                          <a:spcPts val="0"/>
                        </a:spcAft>
                      </a:pPr>
                      <a:r>
                        <a:rPr lang="tr-TR" sz="1100" dirty="0">
                          <a:effectLst/>
                        </a:rPr>
                        <a:t>En Az Bir Vergiden Kayıtlı Faal Mükellef Sayısı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27181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138288"/>
                  </a:ext>
                </a:extLst>
              </a:tr>
              <a:tr h="255599">
                <a:tc>
                  <a:txBody>
                    <a:bodyPr/>
                    <a:lstStyle/>
                    <a:p>
                      <a:pPr marL="457200" algn="just">
                        <a:lnSpc>
                          <a:spcPct val="107000"/>
                        </a:lnSpc>
                        <a:spcAft>
                          <a:spcPts val="0"/>
                        </a:spcAft>
                      </a:pPr>
                      <a:r>
                        <a:rPr lang="tr-TR" sz="1100">
                          <a:effectLst/>
                        </a:rPr>
                        <a:t>Tahakkuk: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2.481.058.552,46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5346388"/>
                  </a:ext>
                </a:extLst>
              </a:tr>
              <a:tr h="255599">
                <a:tc>
                  <a:txBody>
                    <a:bodyPr/>
                    <a:lstStyle/>
                    <a:p>
                      <a:pPr marL="457200" algn="just">
                        <a:lnSpc>
                          <a:spcPct val="107000"/>
                        </a:lnSpc>
                        <a:spcAft>
                          <a:spcPts val="0"/>
                        </a:spcAft>
                      </a:pPr>
                      <a:r>
                        <a:rPr lang="tr-TR" sz="1100">
                          <a:effectLst/>
                        </a:rPr>
                        <a:t>Tahsilat: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a:effectLst/>
                        </a:rPr>
                        <a:t>1.846.712.643,48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7958715"/>
                  </a:ext>
                </a:extLst>
              </a:tr>
              <a:tr h="255599">
                <a:tc>
                  <a:txBody>
                    <a:bodyPr/>
                    <a:lstStyle/>
                    <a:p>
                      <a:pPr marL="457200" algn="just">
                        <a:lnSpc>
                          <a:spcPct val="107000"/>
                        </a:lnSpc>
                        <a:spcAft>
                          <a:spcPts val="0"/>
                        </a:spcAft>
                      </a:pPr>
                      <a:r>
                        <a:rPr lang="tr-TR" sz="1100">
                          <a:effectLst/>
                        </a:rPr>
                        <a:t>Tahsilat Oranı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tr-TR" sz="1100" dirty="0">
                          <a:effectLst/>
                        </a:rPr>
                        <a:t>%74,43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7887497"/>
                  </a:ext>
                </a:extLst>
              </a:tr>
            </a:tbl>
          </a:graphicData>
        </a:graphic>
      </p:graphicFrame>
    </p:spTree>
    <p:extLst>
      <p:ext uri="{BB962C8B-B14F-4D97-AF65-F5344CB8AC3E}">
        <p14:creationId xmlns:p14="http://schemas.microsoft.com/office/powerpoint/2010/main" val="898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6. Gaziemir İlçe Milli Eğitim Müdürlüğü:</a:t>
            </a:r>
          </a:p>
          <a:p>
            <a:endParaRPr lang="tr-TR" u="sng"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5" name="Tablo 4">
            <a:extLst>
              <a:ext uri="{FF2B5EF4-FFF2-40B4-BE49-F238E27FC236}">
                <a16:creationId xmlns:a16="http://schemas.microsoft.com/office/drawing/2014/main" id="{E4B90829-56CD-4B1D-A053-F2BA53FFEF17}"/>
              </a:ext>
            </a:extLst>
          </p:cNvPr>
          <p:cNvGraphicFramePr>
            <a:graphicFrameLocks noGrp="1"/>
          </p:cNvGraphicFramePr>
          <p:nvPr>
            <p:extLst>
              <p:ext uri="{D42A27DB-BD31-4B8C-83A1-F6EECF244321}">
                <p14:modId xmlns:p14="http://schemas.microsoft.com/office/powerpoint/2010/main" val="2180143028"/>
              </p:ext>
            </p:extLst>
          </p:nvPr>
        </p:nvGraphicFramePr>
        <p:xfrm>
          <a:off x="2663301" y="2823100"/>
          <a:ext cx="6902339" cy="2627790"/>
        </p:xfrm>
        <a:graphic>
          <a:graphicData uri="http://schemas.openxmlformats.org/drawingml/2006/table">
            <a:tbl>
              <a:tblPr firstRow="1" firstCol="1" bandRow="1">
                <a:tableStyleId>{5C22544A-7EE6-4342-B048-85BDC9FD1C3A}</a:tableStyleId>
              </a:tblPr>
              <a:tblGrid>
                <a:gridCol w="6902339">
                  <a:extLst>
                    <a:ext uri="{9D8B030D-6E8A-4147-A177-3AD203B41FA5}">
                      <a16:colId xmlns:a16="http://schemas.microsoft.com/office/drawing/2014/main" val="3476782645"/>
                    </a:ext>
                  </a:extLst>
                </a:gridCol>
              </a:tblGrid>
              <a:tr h="1166199">
                <a:tc>
                  <a:txBody>
                    <a:bodyPr/>
                    <a:lstStyle/>
                    <a:p>
                      <a:pPr algn="just">
                        <a:lnSpc>
                          <a:spcPct val="107000"/>
                        </a:lnSpc>
                        <a:spcAft>
                          <a:spcPts val="0"/>
                        </a:spcAft>
                      </a:pPr>
                      <a:r>
                        <a:rPr lang="tr-TR" sz="1100" dirty="0" err="1">
                          <a:effectLst/>
                        </a:rPr>
                        <a:t>Erasmus</a:t>
                      </a:r>
                      <a:r>
                        <a:rPr lang="tr-TR" sz="1100" dirty="0">
                          <a:effectLst/>
                        </a:rPr>
                        <a:t>+ 2021-2027 projesi anlaşması çerçevesinde Kasım 2021 tarihinden itibaren tüm resmi ve özel okullarda görev yapan öğretmenlere yönelik </a:t>
                      </a:r>
                      <a:r>
                        <a:rPr lang="tr-TR" sz="1100" dirty="0" err="1">
                          <a:effectLst/>
                        </a:rPr>
                        <a:t>Erasmus</a:t>
                      </a:r>
                      <a:r>
                        <a:rPr lang="tr-TR" sz="1100" dirty="0">
                          <a:effectLst/>
                        </a:rPr>
                        <a:t>+ KAI ve Erasmus+KA2 proje yazma eğitimi verilmiştir. Eğitimler 2022 yılında da devam edecektir.</a:t>
                      </a:r>
                    </a:p>
                    <a:p>
                      <a:pPr algn="just">
                        <a:lnSpc>
                          <a:spcPct val="107000"/>
                        </a:lnSpc>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5492944"/>
                  </a:ext>
                </a:extLst>
              </a:tr>
              <a:tr h="1461591">
                <a:tc>
                  <a:txBody>
                    <a:bodyPr/>
                    <a:lstStyle/>
                    <a:p>
                      <a:pPr algn="just">
                        <a:lnSpc>
                          <a:spcPct val="107000"/>
                        </a:lnSpc>
                        <a:spcAft>
                          <a:spcPts val="0"/>
                        </a:spcAft>
                      </a:pPr>
                      <a:r>
                        <a:rPr lang="tr-TR" sz="1100" dirty="0">
                          <a:effectLst/>
                        </a:rPr>
                        <a:t>Her öğretim kademesindeki okul müdürlerince oluşturulan Gaziemir Akademi Birimi tarafından projelendirilen Rehberlik Araştırma Merkezi ve Halk Eğitim Merkezi işbirliğiyle yürütülen “Bağımlılıkla Mücadele” Projesi kapsamında ilçemizdeki tüm okullarda Rehber öğretmenler nezaretinde Halk Eğitim Merkezi Tiyatro Ekibi tarafından tiyatro destekli eğitim sunumları düzenlendi.</a:t>
                      </a:r>
                    </a:p>
                    <a:p>
                      <a:pPr algn="just">
                        <a:lnSpc>
                          <a:spcPct val="107000"/>
                        </a:lnSpc>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1181899"/>
                  </a:ext>
                </a:extLst>
              </a:tr>
            </a:tbl>
          </a:graphicData>
        </a:graphic>
      </p:graphicFrame>
    </p:spTree>
    <p:extLst>
      <p:ext uri="{BB962C8B-B14F-4D97-AF65-F5344CB8AC3E}">
        <p14:creationId xmlns:p14="http://schemas.microsoft.com/office/powerpoint/2010/main" val="188235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7CD3-FE03-4E4C-B3B9-F73D942EB588}"/>
              </a:ext>
            </a:extLst>
          </p:cNvPr>
          <p:cNvSpPr>
            <a:spLocks noGrp="1"/>
          </p:cNvSpPr>
          <p:nvPr>
            <p:ph type="ctrTitle"/>
          </p:nvPr>
        </p:nvSpPr>
        <p:spPr>
          <a:xfrm>
            <a:off x="2589213" y="568172"/>
            <a:ext cx="8915399" cy="1126283"/>
          </a:xfrm>
        </p:spPr>
        <p:txBody>
          <a:bodyPr>
            <a:normAutofit fontScale="90000"/>
          </a:bodyPr>
          <a:lstStyle/>
          <a:p>
            <a:pPr algn="ctr"/>
            <a:r>
              <a:rPr lang="tr-TR" sz="4000" b="1" dirty="0"/>
              <a:t>T.C.</a:t>
            </a:r>
            <a:br>
              <a:rPr lang="tr-TR" sz="4000" b="1" dirty="0"/>
            </a:br>
            <a:r>
              <a:rPr lang="tr-TR" sz="4000" b="1" dirty="0"/>
              <a:t>GAZİEMİR KAYMAKAMLIĞI</a:t>
            </a:r>
          </a:p>
        </p:txBody>
      </p:sp>
      <p:sp>
        <p:nvSpPr>
          <p:cNvPr id="3" name="Alt Başlık 2">
            <a:extLst>
              <a:ext uri="{FF2B5EF4-FFF2-40B4-BE49-F238E27FC236}">
                <a16:creationId xmlns:a16="http://schemas.microsoft.com/office/drawing/2014/main" id="{C1804869-0073-4688-ADE2-81C98F21E987}"/>
              </a:ext>
            </a:extLst>
          </p:cNvPr>
          <p:cNvSpPr>
            <a:spLocks noGrp="1"/>
          </p:cNvSpPr>
          <p:nvPr>
            <p:ph type="subTitle" idx="1"/>
          </p:nvPr>
        </p:nvSpPr>
        <p:spPr>
          <a:xfrm>
            <a:off x="2589213" y="1811045"/>
            <a:ext cx="8915399" cy="4092617"/>
          </a:xfrm>
        </p:spPr>
        <p:txBody>
          <a:bodyPr/>
          <a:lstStyle/>
          <a:p>
            <a:r>
              <a:rPr lang="tr-TR" b="1" u="sng" dirty="0"/>
              <a:t>7. Gaziemir İlçe Sağlık Müdürlüğü: </a:t>
            </a:r>
          </a:p>
          <a:p>
            <a:endParaRPr lang="tr-TR" u="sng" dirty="0"/>
          </a:p>
          <a:p>
            <a:endParaRPr lang="tr-TR" dirty="0"/>
          </a:p>
        </p:txBody>
      </p:sp>
      <p:pic>
        <p:nvPicPr>
          <p:cNvPr id="4" name="Picture">
            <a:extLst>
              <a:ext uri="{FF2B5EF4-FFF2-40B4-BE49-F238E27FC236}">
                <a16:creationId xmlns:a16="http://schemas.microsoft.com/office/drawing/2014/main" id="{AA448226-795A-4181-946B-88AB8296F117}"/>
              </a:ext>
            </a:extLst>
          </p:cNvPr>
          <p:cNvPicPr/>
          <p:nvPr/>
        </p:nvPicPr>
        <p:blipFill>
          <a:blip r:embed="rId2" cstate="print"/>
          <a:stretch>
            <a:fillRect/>
          </a:stretch>
        </p:blipFill>
        <p:spPr bwMode="auto">
          <a:xfrm>
            <a:off x="10037586" y="69841"/>
            <a:ext cx="2036044" cy="1624614"/>
          </a:xfrm>
          <a:prstGeom prst="rect">
            <a:avLst/>
          </a:prstGeom>
          <a:noFill/>
          <a:ln w="9525">
            <a:noFill/>
            <a:miter lim="800000"/>
            <a:headEnd/>
            <a:tailEnd/>
          </a:ln>
        </p:spPr>
      </p:pic>
      <p:graphicFrame>
        <p:nvGraphicFramePr>
          <p:cNvPr id="8" name="Tablo 7">
            <a:extLst>
              <a:ext uri="{FF2B5EF4-FFF2-40B4-BE49-F238E27FC236}">
                <a16:creationId xmlns:a16="http://schemas.microsoft.com/office/drawing/2014/main" id="{F7FC210C-0B66-4D3D-9606-D6963CF9EF28}"/>
              </a:ext>
            </a:extLst>
          </p:cNvPr>
          <p:cNvGraphicFramePr>
            <a:graphicFrameLocks noGrp="1"/>
          </p:cNvGraphicFramePr>
          <p:nvPr>
            <p:extLst>
              <p:ext uri="{D42A27DB-BD31-4B8C-83A1-F6EECF244321}">
                <p14:modId xmlns:p14="http://schemas.microsoft.com/office/powerpoint/2010/main" val="4268890323"/>
              </p:ext>
            </p:extLst>
          </p:nvPr>
        </p:nvGraphicFramePr>
        <p:xfrm>
          <a:off x="2725446" y="2485747"/>
          <a:ext cx="6842100" cy="2015232"/>
        </p:xfrm>
        <a:graphic>
          <a:graphicData uri="http://schemas.openxmlformats.org/drawingml/2006/table">
            <a:tbl>
              <a:tblPr firstRow="1" firstCol="1" bandRow="1">
                <a:tableStyleId>{5C22544A-7EE6-4342-B048-85BDC9FD1C3A}</a:tableStyleId>
              </a:tblPr>
              <a:tblGrid>
                <a:gridCol w="3425790">
                  <a:extLst>
                    <a:ext uri="{9D8B030D-6E8A-4147-A177-3AD203B41FA5}">
                      <a16:colId xmlns:a16="http://schemas.microsoft.com/office/drawing/2014/main" val="3767907207"/>
                    </a:ext>
                  </a:extLst>
                </a:gridCol>
                <a:gridCol w="3416310">
                  <a:extLst>
                    <a:ext uri="{9D8B030D-6E8A-4147-A177-3AD203B41FA5}">
                      <a16:colId xmlns:a16="http://schemas.microsoft.com/office/drawing/2014/main" val="3104790247"/>
                    </a:ext>
                  </a:extLst>
                </a:gridCol>
              </a:tblGrid>
              <a:tr h="503808">
                <a:tc>
                  <a:txBody>
                    <a:bodyPr/>
                    <a:lstStyle/>
                    <a:p>
                      <a:pPr>
                        <a:spcAft>
                          <a:spcPts val="0"/>
                        </a:spcAft>
                      </a:pPr>
                      <a:r>
                        <a:rPr lang="tr-TR" sz="1100">
                          <a:effectLst/>
                        </a:rPr>
                        <a:t>Aile Hekimliğine kayıtlı kişi sayısı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14077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836930"/>
                  </a:ext>
                </a:extLst>
              </a:tr>
              <a:tr h="503808">
                <a:tc>
                  <a:txBody>
                    <a:bodyPr/>
                    <a:lstStyle/>
                    <a:p>
                      <a:pPr>
                        <a:spcAft>
                          <a:spcPts val="0"/>
                        </a:spcAft>
                      </a:pPr>
                      <a:r>
                        <a:rPr lang="tr-TR" sz="1100">
                          <a:effectLst/>
                        </a:rPr>
                        <a:t>Sigara Bırakma Polikliniği Başvuru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309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8942267"/>
                  </a:ext>
                </a:extLst>
              </a:tr>
              <a:tr h="503808">
                <a:tc>
                  <a:txBody>
                    <a:bodyPr/>
                    <a:lstStyle/>
                    <a:p>
                      <a:pPr>
                        <a:spcAft>
                          <a:spcPts val="0"/>
                        </a:spcAft>
                      </a:pPr>
                      <a:r>
                        <a:rPr lang="tr-TR" sz="1100">
                          <a:effectLst/>
                        </a:rPr>
                        <a:t>Evlilik Öncesi Sağlık Raporu Verilen kişi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a:effectLst/>
                        </a:rPr>
                        <a:t>170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294848"/>
                  </a:ext>
                </a:extLst>
              </a:tr>
              <a:tr h="503808">
                <a:tc>
                  <a:txBody>
                    <a:bodyPr/>
                    <a:lstStyle/>
                    <a:p>
                      <a:pPr>
                        <a:spcAft>
                          <a:spcPts val="0"/>
                        </a:spcAft>
                      </a:pPr>
                      <a:r>
                        <a:rPr lang="tr-TR" sz="1100">
                          <a:effectLst/>
                        </a:rPr>
                        <a:t>Laboratuvar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100" dirty="0">
                          <a:effectLst/>
                        </a:rPr>
                        <a:t>323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4701792"/>
                  </a:ext>
                </a:extLst>
              </a:tr>
            </a:tbl>
          </a:graphicData>
        </a:graphic>
      </p:graphicFrame>
    </p:spTree>
    <p:extLst>
      <p:ext uri="{BB962C8B-B14F-4D97-AF65-F5344CB8AC3E}">
        <p14:creationId xmlns:p14="http://schemas.microsoft.com/office/powerpoint/2010/main" val="336650390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TotalTime>
  <Words>1365</Words>
  <Application>Microsoft Office PowerPoint</Application>
  <PresentationFormat>Geniş ekran</PresentationFormat>
  <Paragraphs>489</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Century Gothic</vt:lpstr>
      <vt:lpstr>Times New Roman</vt:lpstr>
      <vt:lpstr>Wingdings 3</vt:lpstr>
      <vt:lpstr>Duman</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lpstr>T.C. GAZİEMİR KAYMAKAMLIĞI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GAZİEMİR KAYMAKAMLIĞI</dc:title>
  <dc:creator>Sebahat ORALTAY</dc:creator>
  <cp:lastModifiedBy>Sebahat ORALTAY</cp:lastModifiedBy>
  <cp:revision>23</cp:revision>
  <dcterms:created xsi:type="dcterms:W3CDTF">2022-01-24T13:54:12Z</dcterms:created>
  <dcterms:modified xsi:type="dcterms:W3CDTF">2022-01-25T07:35:39Z</dcterms:modified>
</cp:coreProperties>
</file>